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50"/>
  </p:notesMasterIdLst>
  <p:sldIdLst>
    <p:sldId id="256" r:id="rId2"/>
    <p:sldId id="257" r:id="rId3"/>
    <p:sldId id="258" r:id="rId4"/>
    <p:sldId id="313" r:id="rId5"/>
    <p:sldId id="314" r:id="rId6"/>
    <p:sldId id="311" r:id="rId7"/>
    <p:sldId id="260" r:id="rId8"/>
    <p:sldId id="262" r:id="rId9"/>
    <p:sldId id="276" r:id="rId10"/>
    <p:sldId id="266" r:id="rId11"/>
    <p:sldId id="287" r:id="rId12"/>
    <p:sldId id="312" r:id="rId13"/>
    <p:sldId id="268" r:id="rId14"/>
    <p:sldId id="324" r:id="rId15"/>
    <p:sldId id="285" r:id="rId16"/>
    <p:sldId id="278" r:id="rId17"/>
    <p:sldId id="259" r:id="rId18"/>
    <p:sldId id="269" r:id="rId19"/>
    <p:sldId id="274" r:id="rId20"/>
    <p:sldId id="303" r:id="rId21"/>
    <p:sldId id="279" r:id="rId22"/>
    <p:sldId id="291" r:id="rId23"/>
    <p:sldId id="317" r:id="rId24"/>
    <p:sldId id="316" r:id="rId25"/>
    <p:sldId id="319" r:id="rId26"/>
    <p:sldId id="318" r:id="rId27"/>
    <p:sldId id="321" r:id="rId28"/>
    <p:sldId id="320" r:id="rId29"/>
    <p:sldId id="280" r:id="rId30"/>
    <p:sldId id="281" r:id="rId31"/>
    <p:sldId id="270" r:id="rId32"/>
    <p:sldId id="282" r:id="rId33"/>
    <p:sldId id="309" r:id="rId34"/>
    <p:sldId id="293" r:id="rId35"/>
    <p:sldId id="305" r:id="rId36"/>
    <p:sldId id="307" r:id="rId37"/>
    <p:sldId id="271" r:id="rId38"/>
    <p:sldId id="308" r:id="rId39"/>
    <p:sldId id="294" r:id="rId40"/>
    <p:sldId id="295" r:id="rId41"/>
    <p:sldId id="326" r:id="rId42"/>
    <p:sldId id="325" r:id="rId43"/>
    <p:sldId id="299" r:id="rId44"/>
    <p:sldId id="298" r:id="rId45"/>
    <p:sldId id="264" r:id="rId46"/>
    <p:sldId id="302" r:id="rId47"/>
    <p:sldId id="322" r:id="rId48"/>
    <p:sldId id="323" r:id="rId49"/>
  </p:sldIdLst>
  <p:sldSz cx="9144000" cy="5143500" type="screen16x9"/>
  <p:notesSz cx="6858000" cy="9144000"/>
  <p:embeddedFontLst>
    <p:embeddedFont>
      <p:font typeface="Cambria Math" panose="02040503050406030204" pitchFamily="18" charset="0"/>
      <p:regular r:id="rId51"/>
    </p:embeddedFont>
    <p:embeddedFont>
      <p:font typeface="Karla"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9D"/>
    <a:srgbClr val="255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8948"/>
  </p:normalViewPr>
  <p:slideViewPr>
    <p:cSldViewPr snapToGrid="0">
      <p:cViewPr varScale="1">
        <p:scale>
          <a:sx n="139" d="100"/>
          <a:sy n="139" d="100"/>
        </p:scale>
        <p:origin x="176" y="4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DDF2D0F9-976C-4596-A3A5-76829DB766FF}"/>
    <pc:docChg chg="addSld delSld modSld sldOrd">
      <pc:chgData name="" userId="" providerId="" clId="Web-{DDF2D0F9-976C-4596-A3A5-76829DB766FF}" dt="2018-09-18T02:45:55.946" v="295" actId="20577"/>
      <pc:docMkLst>
        <pc:docMk/>
      </pc:docMkLst>
      <pc:sldChg chg="modSp">
        <pc:chgData name="" userId="" providerId="" clId="Web-{DDF2D0F9-976C-4596-A3A5-76829DB766FF}" dt="2018-09-18T02:44:39.282" v="263" actId="20577"/>
        <pc:sldMkLst>
          <pc:docMk/>
          <pc:sldMk cId="0" sldId="257"/>
        </pc:sldMkLst>
        <pc:spChg chg="mod">
          <ac:chgData name="" userId="" providerId="" clId="Web-{DDF2D0F9-976C-4596-A3A5-76829DB766FF}" dt="2018-09-18T02:44:39.282" v="263" actId="20577"/>
          <ac:spMkLst>
            <pc:docMk/>
            <pc:sldMk cId="0" sldId="257"/>
            <ac:spMk id="121" creationId="{00000000-0000-0000-0000-000000000000}"/>
          </ac:spMkLst>
        </pc:spChg>
      </pc:sldChg>
      <pc:sldChg chg="modSp">
        <pc:chgData name="" userId="" providerId="" clId="Web-{DDF2D0F9-976C-4596-A3A5-76829DB766FF}" dt="2018-09-18T02:16:01.414" v="114" actId="20577"/>
        <pc:sldMkLst>
          <pc:docMk/>
          <pc:sldMk cId="0" sldId="258"/>
        </pc:sldMkLst>
        <pc:spChg chg="mod">
          <ac:chgData name="" userId="" providerId="" clId="Web-{DDF2D0F9-976C-4596-A3A5-76829DB766FF}" dt="2018-09-18T02:16:01.414" v="114" actId="20577"/>
          <ac:spMkLst>
            <pc:docMk/>
            <pc:sldMk cId="0" sldId="258"/>
            <ac:spMk id="126" creationId="{00000000-0000-0000-0000-000000000000}"/>
          </ac:spMkLst>
        </pc:spChg>
      </pc:sldChg>
      <pc:sldChg chg="modSp">
        <pc:chgData name="" userId="" providerId="" clId="Web-{DDF2D0F9-976C-4596-A3A5-76829DB766FF}" dt="2018-09-18T02:41:41.326" v="237" actId="20577"/>
        <pc:sldMkLst>
          <pc:docMk/>
          <pc:sldMk cId="4287616786" sldId="268"/>
        </pc:sldMkLst>
        <pc:spChg chg="mod">
          <ac:chgData name="" userId="" providerId="" clId="Web-{DDF2D0F9-976C-4596-A3A5-76829DB766FF}" dt="2018-09-18T02:41:41.326" v="237" actId="20577"/>
          <ac:spMkLst>
            <pc:docMk/>
            <pc:sldMk cId="4287616786" sldId="268"/>
            <ac:spMk id="126" creationId="{00000000-0000-0000-0000-000000000000}"/>
          </ac:spMkLst>
        </pc:spChg>
      </pc:sldChg>
      <pc:sldChg chg="modSp">
        <pc:chgData name="" userId="" providerId="" clId="Web-{DDF2D0F9-976C-4596-A3A5-76829DB766FF}" dt="2018-09-18T02:32:20.761" v="153" actId="20577"/>
        <pc:sldMkLst>
          <pc:docMk/>
          <pc:sldMk cId="2733718995" sldId="280"/>
        </pc:sldMkLst>
        <pc:spChg chg="mod">
          <ac:chgData name="" userId="" providerId="" clId="Web-{DDF2D0F9-976C-4596-A3A5-76829DB766FF}" dt="2018-09-18T02:32:20.761" v="153" actId="20577"/>
          <ac:spMkLst>
            <pc:docMk/>
            <pc:sldMk cId="2733718995" sldId="280"/>
            <ac:spMk id="138" creationId="{00000000-0000-0000-0000-000000000000}"/>
          </ac:spMkLst>
        </pc:spChg>
      </pc:sldChg>
      <pc:sldChg chg="ord">
        <pc:chgData name="" userId="" providerId="" clId="Web-{DDF2D0F9-976C-4596-A3A5-76829DB766FF}" dt="2018-09-18T02:39:29.949" v="214"/>
        <pc:sldMkLst>
          <pc:docMk/>
          <pc:sldMk cId="3809354438" sldId="308"/>
        </pc:sldMkLst>
      </pc:sldChg>
      <pc:sldChg chg="addSp delSp modSp add replId delAnim">
        <pc:chgData name="" userId="" providerId="" clId="Web-{DDF2D0F9-976C-4596-A3A5-76829DB766FF}" dt="2018-09-18T02:11:04.788" v="84" actId="20577"/>
        <pc:sldMkLst>
          <pc:docMk/>
          <pc:sldMk cId="1716343082" sldId="312"/>
        </pc:sldMkLst>
        <pc:spChg chg="add mod">
          <ac:chgData name="" userId="" providerId="" clId="Web-{DDF2D0F9-976C-4596-A3A5-76829DB766FF}" dt="2018-09-18T02:11:04.788" v="84" actId="20577"/>
          <ac:spMkLst>
            <pc:docMk/>
            <pc:sldMk cId="1716343082" sldId="312"/>
            <ac:spMk id="2" creationId="{409671AE-483C-4C98-BE89-595B4A99C470}"/>
          </ac:spMkLst>
        </pc:spChg>
        <pc:spChg chg="del mod">
          <ac:chgData name="" userId="" providerId="" clId="Web-{DDF2D0F9-976C-4596-A3A5-76829DB766FF}" dt="2018-09-18T02:09:47.872" v="56"/>
          <ac:spMkLst>
            <pc:docMk/>
            <pc:sldMk cId="1716343082" sldId="312"/>
            <ac:spMk id="11" creationId="{AB79B65A-F6EA-4051-AA4F-0DE25EF97C05}"/>
          </ac:spMkLst>
        </pc:spChg>
        <pc:spChg chg="mod">
          <ac:chgData name="" userId="" providerId="" clId="Web-{DDF2D0F9-976C-4596-A3A5-76829DB766FF}" dt="2018-09-18T02:06:19.681" v="35" actId="20577"/>
          <ac:spMkLst>
            <pc:docMk/>
            <pc:sldMk cId="1716343082" sldId="312"/>
            <ac:spMk id="180" creationId="{00000000-0000-0000-0000-000000000000}"/>
          </ac:spMkLst>
        </pc:spChg>
        <pc:spChg chg="mod">
          <ac:chgData name="" userId="" providerId="" clId="Web-{DDF2D0F9-976C-4596-A3A5-76829DB766FF}" dt="2018-09-18T02:09:38.029" v="52" actId="20577"/>
          <ac:spMkLst>
            <pc:docMk/>
            <pc:sldMk cId="1716343082" sldId="312"/>
            <ac:spMk id="181" creationId="{00000000-0000-0000-0000-000000000000}"/>
          </ac:spMkLst>
        </pc:spChg>
        <pc:picChg chg="del">
          <ac:chgData name="" userId="" providerId="" clId="Web-{DDF2D0F9-976C-4596-A3A5-76829DB766FF}" dt="2018-09-18T02:09:40.935" v="53"/>
          <ac:picMkLst>
            <pc:docMk/>
            <pc:sldMk cId="1716343082" sldId="312"/>
            <ac:picMk id="10" creationId="{A36E446E-D89E-4E98-905C-9C2F6A9C16A1}"/>
          </ac:picMkLst>
        </pc:picChg>
      </pc:sldChg>
      <pc:sldChg chg="modSp new">
        <pc:chgData name="" userId="" providerId="" clId="Web-{DDF2D0F9-976C-4596-A3A5-76829DB766FF}" dt="2018-09-18T02:15:26.446" v="103" actId="20577"/>
        <pc:sldMkLst>
          <pc:docMk/>
          <pc:sldMk cId="87645660" sldId="313"/>
        </pc:sldMkLst>
        <pc:spChg chg="mod">
          <ac:chgData name="" userId="" providerId="" clId="Web-{DDF2D0F9-976C-4596-A3A5-76829DB766FF}" dt="2018-09-18T02:15:26.446" v="103" actId="20577"/>
          <ac:spMkLst>
            <pc:docMk/>
            <pc:sldMk cId="87645660" sldId="313"/>
            <ac:spMk id="2" creationId="{4EBAC699-E1C7-4093-8636-A97E141F693E}"/>
          </ac:spMkLst>
        </pc:spChg>
      </pc:sldChg>
      <pc:sldChg chg="modSp add replId">
        <pc:chgData name="" userId="" providerId="" clId="Web-{DDF2D0F9-976C-4596-A3A5-76829DB766FF}" dt="2018-09-18T02:25:12.077" v="121" actId="20577"/>
        <pc:sldMkLst>
          <pc:docMk/>
          <pc:sldMk cId="3159876877" sldId="314"/>
        </pc:sldMkLst>
        <pc:spChg chg="mod">
          <ac:chgData name="" userId="" providerId="" clId="Web-{DDF2D0F9-976C-4596-A3A5-76829DB766FF}" dt="2018-09-18T02:25:12.077" v="121" actId="20577"/>
          <ac:spMkLst>
            <pc:docMk/>
            <pc:sldMk cId="3159876877" sldId="314"/>
            <ac:spMk id="2" creationId="{4EBAC699-E1C7-4093-8636-A97E141F693E}"/>
          </ac:spMkLst>
        </pc:spChg>
      </pc:sldChg>
      <pc:sldChg chg="add replId">
        <pc:chgData name="" userId="" providerId="" clId="Web-{DDF2D0F9-976C-4596-A3A5-76829DB766FF}" dt="2018-09-18T02:32:39.808" v="154"/>
        <pc:sldMkLst>
          <pc:docMk/>
          <pc:sldMk cId="3975318555" sldId="316"/>
        </pc:sldMkLst>
      </pc:sldChg>
      <pc:sldChg chg="modSp add ord replId">
        <pc:chgData name="" userId="" providerId="" clId="Web-{DDF2D0F9-976C-4596-A3A5-76829DB766FF}" dt="2018-09-18T02:33:16.173" v="176" actId="20577"/>
        <pc:sldMkLst>
          <pc:docMk/>
          <pc:sldMk cId="1061681842" sldId="317"/>
        </pc:sldMkLst>
        <pc:spChg chg="mod">
          <ac:chgData name="" userId="" providerId="" clId="Web-{DDF2D0F9-976C-4596-A3A5-76829DB766FF}" dt="2018-09-18T02:33:09.704" v="175" actId="20577"/>
          <ac:spMkLst>
            <pc:docMk/>
            <pc:sldMk cId="1061681842" sldId="317"/>
            <ac:spMk id="137" creationId="{00000000-0000-0000-0000-000000000000}"/>
          </ac:spMkLst>
        </pc:spChg>
        <pc:spChg chg="mod">
          <ac:chgData name="" userId="" providerId="" clId="Web-{DDF2D0F9-976C-4596-A3A5-76829DB766FF}" dt="2018-09-18T02:33:16.173" v="176" actId="20577"/>
          <ac:spMkLst>
            <pc:docMk/>
            <pc:sldMk cId="1061681842" sldId="317"/>
            <ac:spMk id="138" creationId="{00000000-0000-0000-0000-000000000000}"/>
          </ac:spMkLst>
        </pc:spChg>
      </pc:sldChg>
      <pc:sldChg chg="add replId">
        <pc:chgData name="" userId="" providerId="" clId="Web-{DDF2D0F9-976C-4596-A3A5-76829DB766FF}" dt="2018-09-18T02:33:26.595" v="177"/>
        <pc:sldMkLst>
          <pc:docMk/>
          <pc:sldMk cId="3427108765" sldId="318"/>
        </pc:sldMkLst>
      </pc:sldChg>
      <pc:sldChg chg="modSp add replId">
        <pc:chgData name="" userId="" providerId="" clId="Web-{DDF2D0F9-976C-4596-A3A5-76829DB766FF}" dt="2018-09-18T02:33:57.595" v="200" actId="20577"/>
        <pc:sldMkLst>
          <pc:docMk/>
          <pc:sldMk cId="4256952721" sldId="319"/>
        </pc:sldMkLst>
        <pc:spChg chg="mod">
          <ac:chgData name="" userId="" providerId="" clId="Web-{DDF2D0F9-976C-4596-A3A5-76829DB766FF}" dt="2018-09-18T02:33:57.595" v="200" actId="20577"/>
          <ac:spMkLst>
            <pc:docMk/>
            <pc:sldMk cId="4256952721" sldId="319"/>
            <ac:spMk id="137" creationId="{00000000-0000-0000-0000-000000000000}"/>
          </ac:spMkLst>
        </pc:spChg>
      </pc:sldChg>
      <pc:sldChg chg="add replId">
        <pc:chgData name="" userId="" providerId="" clId="Web-{DDF2D0F9-976C-4596-A3A5-76829DB766FF}" dt="2018-09-18T02:34:11.939" v="201"/>
        <pc:sldMkLst>
          <pc:docMk/>
          <pc:sldMk cId="2842406789" sldId="320"/>
        </pc:sldMkLst>
      </pc:sldChg>
      <pc:sldChg chg="modSp add replId">
        <pc:chgData name="" userId="" providerId="" clId="Web-{DDF2D0F9-976C-4596-A3A5-76829DB766FF}" dt="2018-09-18T02:34:24.455" v="210" actId="20577"/>
        <pc:sldMkLst>
          <pc:docMk/>
          <pc:sldMk cId="160290878" sldId="321"/>
        </pc:sldMkLst>
        <pc:spChg chg="mod">
          <ac:chgData name="" userId="" providerId="" clId="Web-{DDF2D0F9-976C-4596-A3A5-76829DB766FF}" dt="2018-09-18T02:34:24.455" v="210" actId="20577"/>
          <ac:spMkLst>
            <pc:docMk/>
            <pc:sldMk cId="160290878" sldId="321"/>
            <ac:spMk id="137" creationId="{00000000-0000-0000-0000-000000000000}"/>
          </ac:spMkLst>
        </pc:spChg>
      </pc:sldChg>
      <pc:sldChg chg="modSp add ord replId">
        <pc:chgData name="" userId="" providerId="" clId="Web-{DDF2D0F9-976C-4596-A3A5-76829DB766FF}" dt="2018-09-18T02:45:07.673" v="278"/>
        <pc:sldMkLst>
          <pc:docMk/>
          <pc:sldMk cId="235181704" sldId="322"/>
        </pc:sldMkLst>
        <pc:spChg chg="mod">
          <ac:chgData name="" userId="" providerId="" clId="Web-{DDF2D0F9-976C-4596-A3A5-76829DB766FF}" dt="2018-09-18T02:44:53.766" v="275" actId="20577"/>
          <ac:spMkLst>
            <pc:docMk/>
            <pc:sldMk cId="235181704" sldId="322"/>
            <ac:spMk id="6" creationId="{7BE6A1DD-908E-4A10-8851-29FA2C0506D6}"/>
          </ac:spMkLst>
        </pc:spChg>
      </pc:sldChg>
      <pc:sldChg chg="modSp add ord replId">
        <pc:chgData name="" userId="" providerId="" clId="Web-{DDF2D0F9-976C-4596-A3A5-76829DB766FF}" dt="2018-09-18T02:45:55.946" v="295" actId="20577"/>
        <pc:sldMkLst>
          <pc:docMk/>
          <pc:sldMk cId="1100541523" sldId="323"/>
        </pc:sldMkLst>
        <pc:spChg chg="mod">
          <ac:chgData name="" userId="" providerId="" clId="Web-{DDF2D0F9-976C-4596-A3A5-76829DB766FF}" dt="2018-09-18T02:45:55.946" v="295" actId="20577"/>
          <ac:spMkLst>
            <pc:docMk/>
            <pc:sldMk cId="1100541523" sldId="323"/>
            <ac:spMk id="3" creationId="{29EECEB7-E5C0-459E-84CB-3DBDC6C2545A}"/>
          </ac:spMkLst>
        </pc:spChg>
        <pc:spChg chg="mod">
          <ac:chgData name="" userId="" providerId="" clId="Web-{DDF2D0F9-976C-4596-A3A5-76829DB766FF}" dt="2018-09-18T02:45:19.032" v="281" actId="20577"/>
          <ac:spMkLst>
            <pc:docMk/>
            <pc:sldMk cId="1100541523" sldId="323"/>
            <ac:spMk id="137" creationId="{00000000-0000-0000-0000-000000000000}"/>
          </ac:spMkLst>
        </pc:spChg>
      </pc:sldChg>
    </pc:docChg>
  </pc:docChgLst>
  <pc:docChgLst>
    <pc:chgData clId="Web-{FE3C3C9C-2BEF-4D35-9CAD-C6B17733B642}"/>
    <pc:docChg chg="modSld">
      <pc:chgData name="" userId="" providerId="" clId="Web-{FE3C3C9C-2BEF-4D35-9CAD-C6B17733B642}" dt="2018-09-22T01:34:25.893" v="12" actId="20577"/>
      <pc:docMkLst>
        <pc:docMk/>
      </pc:docMkLst>
      <pc:sldChg chg="modSp">
        <pc:chgData name="" userId="" providerId="" clId="Web-{FE3C3C9C-2BEF-4D35-9CAD-C6B17733B642}" dt="2018-09-22T01:34:25.893" v="12" actId="20577"/>
        <pc:sldMkLst>
          <pc:docMk/>
          <pc:sldMk cId="1100541523" sldId="323"/>
        </pc:sldMkLst>
        <pc:spChg chg="mod">
          <ac:chgData name="" userId="" providerId="" clId="Web-{FE3C3C9C-2BEF-4D35-9CAD-C6B17733B642}" dt="2018-09-22T01:34:25.893" v="12" actId="20577"/>
          <ac:spMkLst>
            <pc:docMk/>
            <pc:sldMk cId="1100541523" sldId="323"/>
            <ac:spMk id="3" creationId="{29EECEB7-E5C0-459E-84CB-3DBDC6C2545A}"/>
          </ac:spMkLst>
        </pc:spChg>
      </pc:sldChg>
    </pc:docChg>
  </pc:docChgLst>
  <pc:docChgLst>
    <pc:chgData clId="Web-{C63D6A03-3309-465D-9ADA-A1DA53590AEA}"/>
    <pc:docChg chg="addSld delSld modSld sldOrd">
      <pc:chgData name="" userId="" providerId="" clId="Web-{C63D6A03-3309-465D-9ADA-A1DA53590AEA}" dt="2018-09-19T02:58:46.593" v="709" actId="20577"/>
      <pc:docMkLst>
        <pc:docMk/>
      </pc:docMkLst>
      <pc:sldChg chg="modSp">
        <pc:chgData name="" userId="" providerId="" clId="Web-{C63D6A03-3309-465D-9ADA-A1DA53590AEA}" dt="2018-09-19T01:29:02.239" v="415" actId="20577"/>
        <pc:sldMkLst>
          <pc:docMk/>
          <pc:sldMk cId="2933625035" sldId="269"/>
        </pc:sldMkLst>
        <pc:spChg chg="mod">
          <ac:chgData name="" userId="" providerId="" clId="Web-{C63D6A03-3309-465D-9ADA-A1DA53590AEA}" dt="2018-09-19T01:29:02.239" v="415" actId="20577"/>
          <ac:spMkLst>
            <pc:docMk/>
            <pc:sldMk cId="2933625035" sldId="269"/>
            <ac:spMk id="126" creationId="{00000000-0000-0000-0000-000000000000}"/>
          </ac:spMkLst>
        </pc:spChg>
      </pc:sldChg>
      <pc:sldChg chg="modSp">
        <pc:chgData name="" userId="" providerId="" clId="Web-{C63D6A03-3309-465D-9ADA-A1DA53590AEA}" dt="2018-09-19T01:28:40.910" v="402" actId="20577"/>
        <pc:sldMkLst>
          <pc:docMk/>
          <pc:sldMk cId="1942847167" sldId="274"/>
        </pc:sldMkLst>
        <pc:spChg chg="mod">
          <ac:chgData name="" userId="" providerId="" clId="Web-{C63D6A03-3309-465D-9ADA-A1DA53590AEA}" dt="2018-09-19T01:27:52.905" v="387" actId="20577"/>
          <ac:spMkLst>
            <pc:docMk/>
            <pc:sldMk cId="1942847167" sldId="274"/>
            <ac:spMk id="137" creationId="{00000000-0000-0000-0000-000000000000}"/>
          </ac:spMkLst>
        </pc:spChg>
        <pc:spChg chg="mod">
          <ac:chgData name="" userId="" providerId="" clId="Web-{C63D6A03-3309-465D-9ADA-A1DA53590AEA}" dt="2018-09-19T01:28:40.910" v="402" actId="20577"/>
          <ac:spMkLst>
            <pc:docMk/>
            <pc:sldMk cId="1942847167" sldId="274"/>
            <ac:spMk id="138" creationId="{00000000-0000-0000-0000-000000000000}"/>
          </ac:spMkLst>
        </pc:spChg>
      </pc:sldChg>
      <pc:sldChg chg="addSp modSp">
        <pc:chgData name="" userId="" providerId="" clId="Web-{C63D6A03-3309-465D-9ADA-A1DA53590AEA}" dt="2018-09-19T02:28:11.287" v="660" actId="1076"/>
        <pc:sldMkLst>
          <pc:docMk/>
          <pc:sldMk cId="2733718995" sldId="280"/>
        </pc:sldMkLst>
        <pc:spChg chg="mod">
          <ac:chgData name="" userId="" providerId="" clId="Web-{C63D6A03-3309-465D-9ADA-A1DA53590AEA}" dt="2018-09-19T02:26:15.614" v="655" actId="20577"/>
          <ac:spMkLst>
            <pc:docMk/>
            <pc:sldMk cId="2733718995" sldId="280"/>
            <ac:spMk id="138" creationId="{00000000-0000-0000-0000-000000000000}"/>
          </ac:spMkLst>
        </pc:spChg>
        <pc:picChg chg="add mod">
          <ac:chgData name="" userId="" providerId="" clId="Web-{C63D6A03-3309-465D-9ADA-A1DA53590AEA}" dt="2018-09-19T02:28:11.287" v="660" actId="1076"/>
          <ac:picMkLst>
            <pc:docMk/>
            <pc:sldMk cId="2733718995" sldId="280"/>
            <ac:picMk id="2" creationId="{32B9F876-A8D7-4358-A9AC-9054BEED5FBE}"/>
          </ac:picMkLst>
        </pc:picChg>
        <pc:picChg chg="mod">
          <ac:chgData name="" userId="" providerId="" clId="Web-{C63D6A03-3309-465D-9ADA-A1DA53590AEA}" dt="2018-09-19T02:28:11.209" v="659" actId="1076"/>
          <ac:picMkLst>
            <pc:docMk/>
            <pc:sldMk cId="2733718995" sldId="280"/>
            <ac:picMk id="2050" creationId="{D440F871-35AF-4E65-A44A-7FB645EA9F2B}"/>
          </ac:picMkLst>
        </pc:picChg>
      </pc:sldChg>
      <pc:sldChg chg="delSp modSp delAnim">
        <pc:chgData name="" userId="" providerId="" clId="Web-{C63D6A03-3309-465D-9ADA-A1DA53590AEA}" dt="2018-09-19T01:29:50.098" v="429"/>
        <pc:sldMkLst>
          <pc:docMk/>
          <pc:sldMk cId="878144163" sldId="291"/>
        </pc:sldMkLst>
        <pc:spChg chg="del">
          <ac:chgData name="" userId="" providerId="" clId="Web-{C63D6A03-3309-465D-9ADA-A1DA53590AEA}" dt="2018-09-19T01:29:50.098" v="427"/>
          <ac:spMkLst>
            <pc:docMk/>
            <pc:sldMk cId="878144163" sldId="291"/>
            <ac:spMk id="19" creationId="{748980CA-1DE1-47E5-934D-415BB51C3384}"/>
          </ac:spMkLst>
        </pc:spChg>
        <pc:spChg chg="del">
          <ac:chgData name="" userId="" providerId="" clId="Web-{C63D6A03-3309-465D-9ADA-A1DA53590AEA}" dt="2018-09-19T01:29:50.098" v="426"/>
          <ac:spMkLst>
            <pc:docMk/>
            <pc:sldMk cId="878144163" sldId="291"/>
            <ac:spMk id="26" creationId="{16C62385-AEDF-4DDC-BB7C-F6E63C119E3E}"/>
          </ac:spMkLst>
        </pc:spChg>
        <pc:spChg chg="del">
          <ac:chgData name="" userId="" providerId="" clId="Web-{C63D6A03-3309-465D-9ADA-A1DA53590AEA}" dt="2018-09-19T01:29:50.098" v="425"/>
          <ac:spMkLst>
            <pc:docMk/>
            <pc:sldMk cId="878144163" sldId="291"/>
            <ac:spMk id="27" creationId="{7C273F05-94F1-43B4-83B5-507FA28BD8F2}"/>
          </ac:spMkLst>
        </pc:spChg>
        <pc:spChg chg="del">
          <ac:chgData name="" userId="" providerId="" clId="Web-{C63D6A03-3309-465D-9ADA-A1DA53590AEA}" dt="2018-09-19T01:29:50.098" v="424"/>
          <ac:spMkLst>
            <pc:docMk/>
            <pc:sldMk cId="878144163" sldId="291"/>
            <ac:spMk id="28" creationId="{A26CB907-B56A-4642-9D6E-9B9A11E80C98}"/>
          </ac:spMkLst>
        </pc:spChg>
        <pc:spChg chg="del">
          <ac:chgData name="" userId="" providerId="" clId="Web-{C63D6A03-3309-465D-9ADA-A1DA53590AEA}" dt="2018-09-19T01:29:50.098" v="423"/>
          <ac:spMkLst>
            <pc:docMk/>
            <pc:sldMk cId="878144163" sldId="291"/>
            <ac:spMk id="30" creationId="{C9EBAEA7-6589-4EAD-83C7-8936B40BCBD2}"/>
          </ac:spMkLst>
        </pc:spChg>
        <pc:spChg chg="del">
          <ac:chgData name="" userId="" providerId="" clId="Web-{C63D6A03-3309-465D-9ADA-A1DA53590AEA}" dt="2018-09-19T01:29:50.098" v="422"/>
          <ac:spMkLst>
            <pc:docMk/>
            <pc:sldMk cId="878144163" sldId="291"/>
            <ac:spMk id="31" creationId="{72EDB46E-A983-447C-9CAD-F66C198A0888}"/>
          </ac:spMkLst>
        </pc:spChg>
        <pc:grpChg chg="del">
          <ac:chgData name="" userId="" providerId="" clId="Web-{C63D6A03-3309-465D-9ADA-A1DA53590AEA}" dt="2018-09-19T01:29:50.098" v="429"/>
          <ac:grpSpMkLst>
            <pc:docMk/>
            <pc:sldMk cId="878144163" sldId="291"/>
            <ac:grpSpMk id="22" creationId="{E136AE2F-E5C4-40DA-9B7B-66DF292542C0}"/>
          </ac:grpSpMkLst>
        </pc:grpChg>
        <pc:grpChg chg="del">
          <ac:chgData name="" userId="" providerId="" clId="Web-{C63D6A03-3309-465D-9ADA-A1DA53590AEA}" dt="2018-09-19T01:29:50.098" v="428"/>
          <ac:grpSpMkLst>
            <pc:docMk/>
            <pc:sldMk cId="878144163" sldId="291"/>
            <ac:grpSpMk id="23" creationId="{50E9C6B9-FC97-4591-923E-44462AB88CF9}"/>
          </ac:grpSpMkLst>
        </pc:grpChg>
        <pc:cxnChg chg="del mod">
          <ac:chgData name="" userId="" providerId="" clId="Web-{C63D6A03-3309-465D-9ADA-A1DA53590AEA}" dt="2018-09-19T01:29:50.098" v="421"/>
          <ac:cxnSpMkLst>
            <pc:docMk/>
            <pc:sldMk cId="878144163" sldId="291"/>
            <ac:cxnSpMk id="52" creationId="{942AB242-DDFA-4879-AE5E-489664C02D93}"/>
          </ac:cxnSpMkLst>
        </pc:cxnChg>
        <pc:cxnChg chg="del mod">
          <ac:chgData name="" userId="" providerId="" clId="Web-{C63D6A03-3309-465D-9ADA-A1DA53590AEA}" dt="2018-09-19T01:29:50.098" v="420"/>
          <ac:cxnSpMkLst>
            <pc:docMk/>
            <pc:sldMk cId="878144163" sldId="291"/>
            <ac:cxnSpMk id="55" creationId="{BF17A650-CAF7-43A7-A8EE-BEDB7C301971}"/>
          </ac:cxnSpMkLst>
        </pc:cxnChg>
        <pc:cxnChg chg="del mod">
          <ac:chgData name="" userId="" providerId="" clId="Web-{C63D6A03-3309-465D-9ADA-A1DA53590AEA}" dt="2018-09-19T01:29:50.098" v="419"/>
          <ac:cxnSpMkLst>
            <pc:docMk/>
            <pc:sldMk cId="878144163" sldId="291"/>
            <ac:cxnSpMk id="58" creationId="{300F2796-3B18-4671-B283-8DAD7736AEB3}"/>
          </ac:cxnSpMkLst>
        </pc:cxnChg>
        <pc:cxnChg chg="del mod">
          <ac:chgData name="" userId="" providerId="" clId="Web-{C63D6A03-3309-465D-9ADA-A1DA53590AEA}" dt="2018-09-19T01:29:50.098" v="418"/>
          <ac:cxnSpMkLst>
            <pc:docMk/>
            <pc:sldMk cId="878144163" sldId="291"/>
            <ac:cxnSpMk id="61" creationId="{068A39F6-B9A8-4BAD-9FD3-FC5B9A9840B2}"/>
          </ac:cxnSpMkLst>
        </pc:cxnChg>
        <pc:cxnChg chg="del mod">
          <ac:chgData name="" userId="" providerId="" clId="Web-{C63D6A03-3309-465D-9ADA-A1DA53590AEA}" dt="2018-09-19T01:29:50.098" v="417"/>
          <ac:cxnSpMkLst>
            <pc:docMk/>
            <pc:sldMk cId="878144163" sldId="291"/>
            <ac:cxnSpMk id="66" creationId="{32B3F72D-48F2-4887-A470-9F6C4DA0F9D9}"/>
          </ac:cxnSpMkLst>
        </pc:cxnChg>
        <pc:cxnChg chg="del mod">
          <ac:chgData name="" userId="" providerId="" clId="Web-{C63D6A03-3309-465D-9ADA-A1DA53590AEA}" dt="2018-09-19T01:29:44.020" v="416"/>
          <ac:cxnSpMkLst>
            <pc:docMk/>
            <pc:sldMk cId="878144163" sldId="291"/>
            <ac:cxnSpMk id="128" creationId="{D56B7C95-CE96-4132-9FA5-96C70CA36495}"/>
          </ac:cxnSpMkLst>
        </pc:cxnChg>
      </pc:sldChg>
      <pc:sldChg chg="addSp delSp modSp">
        <pc:chgData name="" userId="" providerId="" clId="Web-{C63D6A03-3309-465D-9ADA-A1DA53590AEA}" dt="2018-09-19T02:31:20.254" v="670" actId="1076"/>
        <pc:sldMkLst>
          <pc:docMk/>
          <pc:sldMk cId="3049103431" sldId="293"/>
        </pc:sldMkLst>
        <pc:picChg chg="add del mod">
          <ac:chgData name="" userId="" providerId="" clId="Web-{C63D6A03-3309-465D-9ADA-A1DA53590AEA}" dt="2018-09-19T02:29:42.116" v="662"/>
          <ac:picMkLst>
            <pc:docMk/>
            <pc:sldMk cId="3049103431" sldId="293"/>
            <ac:picMk id="2" creationId="{55AAD079-6187-43F7-99B5-DE45A0115DC6}"/>
          </ac:picMkLst>
        </pc:picChg>
        <pc:picChg chg="add mod">
          <ac:chgData name="" userId="" providerId="" clId="Web-{C63D6A03-3309-465D-9ADA-A1DA53590AEA}" dt="2018-09-19T02:31:20.254" v="670" actId="1076"/>
          <ac:picMkLst>
            <pc:docMk/>
            <pc:sldMk cId="3049103431" sldId="293"/>
            <ac:picMk id="4" creationId="{CD3FE561-86F8-40CA-AAF8-B7F31444E08C}"/>
          </ac:picMkLst>
        </pc:picChg>
        <pc:picChg chg="del">
          <ac:chgData name="" userId="" providerId="" clId="Web-{C63D6A03-3309-465D-9ADA-A1DA53590AEA}" dt="2018-09-19T02:31:01.051" v="665"/>
          <ac:picMkLst>
            <pc:docMk/>
            <pc:sldMk cId="3049103431" sldId="293"/>
            <ac:picMk id="6" creationId="{C23C32E0-65C6-4BA3-A10F-70AC842138E2}"/>
          </ac:picMkLst>
        </pc:picChg>
        <pc:picChg chg="add mod">
          <ac:chgData name="" userId="" providerId="" clId="Web-{C63D6A03-3309-465D-9ADA-A1DA53590AEA}" dt="2018-09-19T02:31:13.770" v="668" actId="14100"/>
          <ac:picMkLst>
            <pc:docMk/>
            <pc:sldMk cId="3049103431" sldId="293"/>
            <ac:picMk id="7" creationId="{54372A04-1D68-418F-997A-E5326C914045}"/>
          </ac:picMkLst>
        </pc:picChg>
      </pc:sldChg>
      <pc:sldChg chg="modSp">
        <pc:chgData name="" userId="" providerId="" clId="Web-{C63D6A03-3309-465D-9ADA-A1DA53590AEA}" dt="2018-09-19T02:46:53.064" v="685" actId="20577"/>
        <pc:sldMkLst>
          <pc:docMk/>
          <pc:sldMk cId="2799515223" sldId="298"/>
        </pc:sldMkLst>
        <pc:spChg chg="mod">
          <ac:chgData name="" userId="" providerId="" clId="Web-{C63D6A03-3309-465D-9ADA-A1DA53590AEA}" dt="2018-09-19T02:46:53.064" v="685" actId="20577"/>
          <ac:spMkLst>
            <pc:docMk/>
            <pc:sldMk cId="2799515223" sldId="298"/>
            <ac:spMk id="3" creationId="{29EECEB7-E5C0-459E-84CB-3DBDC6C2545A}"/>
          </ac:spMkLst>
        </pc:spChg>
      </pc:sldChg>
      <pc:sldChg chg="addSp delSp modSp addAnim">
        <pc:chgData name="" userId="" providerId="" clId="Web-{C63D6A03-3309-465D-9ADA-A1DA53590AEA}" dt="2018-09-19T01:25:07.600" v="383" actId="1076"/>
        <pc:sldMkLst>
          <pc:docMk/>
          <pc:sldMk cId="1716343082" sldId="312"/>
        </pc:sldMkLst>
        <pc:spChg chg="del">
          <ac:chgData name="" userId="" providerId="" clId="Web-{C63D6A03-3309-465D-9ADA-A1DA53590AEA}" dt="2018-09-19T01:17:51.433" v="312"/>
          <ac:spMkLst>
            <pc:docMk/>
            <pc:sldMk cId="1716343082" sldId="312"/>
            <ac:spMk id="2" creationId="{409671AE-483C-4C98-BE89-595B4A99C470}"/>
          </ac:spMkLst>
        </pc:spChg>
        <pc:spChg chg="add del mod">
          <ac:chgData name="" userId="" providerId="" clId="Web-{C63D6A03-3309-465D-9ADA-A1DA53590AEA}" dt="2018-09-19T01:20:33.205" v="374"/>
          <ac:spMkLst>
            <pc:docMk/>
            <pc:sldMk cId="1716343082" sldId="312"/>
            <ac:spMk id="5" creationId="{371134ED-9B74-49AE-AD20-BC563DD99997}"/>
          </ac:spMkLst>
        </pc:spChg>
        <pc:spChg chg="add mod">
          <ac:chgData name="" userId="" providerId="" clId="Web-{C63D6A03-3309-465D-9ADA-A1DA53590AEA}" dt="2018-09-19T01:20:32.377" v="372" actId="20577"/>
          <ac:spMkLst>
            <pc:docMk/>
            <pc:sldMk cId="1716343082" sldId="312"/>
            <ac:spMk id="6" creationId="{2AB36960-5CCB-47A2-8738-850C04B56261}"/>
          </ac:spMkLst>
        </pc:spChg>
        <pc:spChg chg="mod">
          <ac:chgData name="" userId="" providerId="" clId="Web-{C63D6A03-3309-465D-9ADA-A1DA53590AEA}" dt="2018-09-19T01:17:49.402" v="311" actId="20577"/>
          <ac:spMkLst>
            <pc:docMk/>
            <pc:sldMk cId="1716343082" sldId="312"/>
            <ac:spMk id="181" creationId="{00000000-0000-0000-0000-000000000000}"/>
          </ac:spMkLst>
        </pc:spChg>
        <pc:picChg chg="add mod">
          <ac:chgData name="" userId="" providerId="" clId="Web-{C63D6A03-3309-465D-9ADA-A1DA53590AEA}" dt="2018-09-19T01:18:01.621" v="316" actId="1076"/>
          <ac:picMkLst>
            <pc:docMk/>
            <pc:sldMk cId="1716343082" sldId="312"/>
            <ac:picMk id="3" creationId="{C6C3EED8-CC2B-4F53-BA58-A964BB5C1A26}"/>
          </ac:picMkLst>
        </pc:picChg>
        <pc:picChg chg="add mod">
          <ac:chgData name="" userId="" providerId="" clId="Web-{C63D6A03-3309-465D-9ADA-A1DA53590AEA}" dt="2018-09-19T01:25:07.600" v="383" actId="1076"/>
          <ac:picMkLst>
            <pc:docMk/>
            <pc:sldMk cId="1716343082" sldId="312"/>
            <ac:picMk id="7" creationId="{FCDA626B-45C7-4013-B2B2-D99EDCE24C47}"/>
          </ac:picMkLst>
        </pc:picChg>
        <pc:picChg chg="add mod">
          <ac:chgData name="" userId="" providerId="" clId="Web-{C63D6A03-3309-465D-9ADA-A1DA53590AEA}" dt="2018-09-19T01:24:59.381" v="381" actId="1076"/>
          <ac:picMkLst>
            <pc:docMk/>
            <pc:sldMk cId="1716343082" sldId="312"/>
            <ac:picMk id="10" creationId="{7FC6070E-319A-4D82-AF8E-0975F991AC82}"/>
          </ac:picMkLst>
        </pc:picChg>
      </pc:sldChg>
      <pc:sldChg chg="modSp">
        <pc:chgData name="" userId="" providerId="" clId="Web-{C63D6A03-3309-465D-9ADA-A1DA53590AEA}" dt="2018-09-19T00:50:17.455" v="118" actId="20577"/>
        <pc:sldMkLst>
          <pc:docMk/>
          <pc:sldMk cId="87645660" sldId="313"/>
        </pc:sldMkLst>
        <pc:spChg chg="mod">
          <ac:chgData name="" userId="" providerId="" clId="Web-{C63D6A03-3309-465D-9ADA-A1DA53590AEA}" dt="2018-09-19T00:50:17.455" v="118" actId="20577"/>
          <ac:spMkLst>
            <pc:docMk/>
            <pc:sldMk cId="87645660" sldId="313"/>
            <ac:spMk id="3" creationId="{4C3D2053-8F0E-4645-8628-B5250CF25153}"/>
          </ac:spMkLst>
        </pc:spChg>
      </pc:sldChg>
      <pc:sldChg chg="addSp modSp">
        <pc:chgData name="" userId="" providerId="" clId="Web-{C63D6A03-3309-465D-9ADA-A1DA53590AEA}" dt="2018-09-19T00:54:44.164" v="220" actId="20577"/>
        <pc:sldMkLst>
          <pc:docMk/>
          <pc:sldMk cId="3159876877" sldId="314"/>
        </pc:sldMkLst>
        <pc:spChg chg="mod">
          <ac:chgData name="" userId="" providerId="" clId="Web-{C63D6A03-3309-465D-9ADA-A1DA53590AEA}" dt="2018-09-19T00:54:44.164" v="220" actId="20577"/>
          <ac:spMkLst>
            <pc:docMk/>
            <pc:sldMk cId="3159876877" sldId="314"/>
            <ac:spMk id="3" creationId="{4C3D2053-8F0E-4645-8628-B5250CF25153}"/>
          </ac:spMkLst>
        </pc:spChg>
        <pc:picChg chg="add mod">
          <ac:chgData name="" userId="" providerId="" clId="Web-{C63D6A03-3309-465D-9ADA-A1DA53590AEA}" dt="2018-09-19T00:52:53.663" v="177" actId="1076"/>
          <ac:picMkLst>
            <pc:docMk/>
            <pc:sldMk cId="3159876877" sldId="314"/>
            <ac:picMk id="4" creationId="{14A7F348-CD62-43A2-859D-2D0ED8D54177}"/>
          </ac:picMkLst>
        </pc:picChg>
      </pc:sldChg>
      <pc:sldChg chg="delSp modSp delAnim">
        <pc:chgData name="" userId="" providerId="" clId="Web-{C63D6A03-3309-465D-9ADA-A1DA53590AEA}" dt="2018-09-19T01:30:09.880" v="437"/>
        <pc:sldMkLst>
          <pc:docMk/>
          <pc:sldMk cId="3975318555" sldId="316"/>
        </pc:sldMkLst>
        <pc:spChg chg="del">
          <ac:chgData name="" userId="" providerId="" clId="Web-{C63D6A03-3309-465D-9ADA-A1DA53590AEA}" dt="2018-09-19T01:30:05.645" v="435"/>
          <ac:spMkLst>
            <pc:docMk/>
            <pc:sldMk cId="3975318555" sldId="316"/>
            <ac:spMk id="19" creationId="{748980CA-1DE1-47E5-934D-415BB51C3384}"/>
          </ac:spMkLst>
        </pc:spChg>
        <pc:spChg chg="del">
          <ac:chgData name="" userId="" providerId="" clId="Web-{C63D6A03-3309-465D-9ADA-A1DA53590AEA}" dt="2018-09-19T01:30:05.645" v="434"/>
          <ac:spMkLst>
            <pc:docMk/>
            <pc:sldMk cId="3975318555" sldId="316"/>
            <ac:spMk id="27" creationId="{7C273F05-94F1-43B4-83B5-507FA28BD8F2}"/>
          </ac:spMkLst>
        </pc:spChg>
        <pc:spChg chg="del">
          <ac:chgData name="" userId="" providerId="" clId="Web-{C63D6A03-3309-465D-9ADA-A1DA53590AEA}" dt="2018-09-19T01:30:05.645" v="433"/>
          <ac:spMkLst>
            <pc:docMk/>
            <pc:sldMk cId="3975318555" sldId="316"/>
            <ac:spMk id="28" creationId="{A26CB907-B56A-4642-9D6E-9B9A11E80C98}"/>
          </ac:spMkLst>
        </pc:spChg>
        <pc:spChg chg="del">
          <ac:chgData name="" userId="" providerId="" clId="Web-{C63D6A03-3309-465D-9ADA-A1DA53590AEA}" dt="2018-09-19T01:30:05.645" v="432"/>
          <ac:spMkLst>
            <pc:docMk/>
            <pc:sldMk cId="3975318555" sldId="316"/>
            <ac:spMk id="30" creationId="{C9EBAEA7-6589-4EAD-83C7-8936B40BCBD2}"/>
          </ac:spMkLst>
        </pc:spChg>
        <pc:grpChg chg="del">
          <ac:chgData name="" userId="" providerId="" clId="Web-{C63D6A03-3309-465D-9ADA-A1DA53590AEA}" dt="2018-09-19T01:30:05.677" v="436"/>
          <ac:grpSpMkLst>
            <pc:docMk/>
            <pc:sldMk cId="3975318555" sldId="316"/>
            <ac:grpSpMk id="23" creationId="{50E9C6B9-FC97-4591-923E-44462AB88CF9}"/>
          </ac:grpSpMkLst>
        </pc:grpChg>
        <pc:cxnChg chg="del mod">
          <ac:chgData name="" userId="" providerId="" clId="Web-{C63D6A03-3309-465D-9ADA-A1DA53590AEA}" dt="2018-09-19T01:30:05.645" v="431"/>
          <ac:cxnSpMkLst>
            <pc:docMk/>
            <pc:sldMk cId="3975318555" sldId="316"/>
            <ac:cxnSpMk id="58" creationId="{300F2796-3B18-4671-B283-8DAD7736AEB3}"/>
          </ac:cxnSpMkLst>
        </pc:cxnChg>
        <pc:cxnChg chg="del mod">
          <ac:chgData name="" userId="" providerId="" clId="Web-{C63D6A03-3309-465D-9ADA-A1DA53590AEA}" dt="2018-09-19T01:30:05.630" v="430"/>
          <ac:cxnSpMkLst>
            <pc:docMk/>
            <pc:sldMk cId="3975318555" sldId="316"/>
            <ac:cxnSpMk id="61" creationId="{068A39F6-B9A8-4BAD-9FD3-FC5B9A9840B2}"/>
          </ac:cxnSpMkLst>
        </pc:cxnChg>
        <pc:cxnChg chg="del mod">
          <ac:chgData name="" userId="" providerId="" clId="Web-{C63D6A03-3309-465D-9ADA-A1DA53590AEA}" dt="2018-09-19T01:30:09.880" v="437"/>
          <ac:cxnSpMkLst>
            <pc:docMk/>
            <pc:sldMk cId="3975318555" sldId="316"/>
            <ac:cxnSpMk id="66" creationId="{32B3F72D-48F2-4887-A470-9F6C4DA0F9D9}"/>
          </ac:cxnSpMkLst>
        </pc:cxnChg>
      </pc:sldChg>
      <pc:sldChg chg="addSp delSp modSp">
        <pc:chgData name="" userId="" providerId="" clId="Web-{C63D6A03-3309-465D-9ADA-A1DA53590AEA}" dt="2018-09-19T01:43:32.848" v="528" actId="1076"/>
        <pc:sldMkLst>
          <pc:docMk/>
          <pc:sldMk cId="1061681842" sldId="317"/>
        </pc:sldMkLst>
        <pc:spChg chg="add mod">
          <ac:chgData name="" userId="" providerId="" clId="Web-{C63D6A03-3309-465D-9ADA-A1DA53590AEA}" dt="2018-09-19T01:43:32.848" v="528" actId="1076"/>
          <ac:spMkLst>
            <pc:docMk/>
            <pc:sldMk cId="1061681842" sldId="317"/>
            <ac:spMk id="6" creationId="{F468E3F2-6F00-43D8-BB2C-E5248784A023}"/>
          </ac:spMkLst>
        </pc:spChg>
        <pc:spChg chg="mod">
          <ac:chgData name="" userId="" providerId="" clId="Web-{C63D6A03-3309-465D-9ADA-A1DA53590AEA}" dt="2018-09-19T01:42:48.145" v="500" actId="20577"/>
          <ac:spMkLst>
            <pc:docMk/>
            <pc:sldMk cId="1061681842" sldId="317"/>
            <ac:spMk id="138" creationId="{00000000-0000-0000-0000-000000000000}"/>
          </ac:spMkLst>
        </pc:spChg>
        <pc:picChg chg="add del mod">
          <ac:chgData name="" userId="" providerId="" clId="Web-{C63D6A03-3309-465D-9ADA-A1DA53590AEA}" dt="2018-09-19T01:39:50.358" v="442"/>
          <ac:picMkLst>
            <pc:docMk/>
            <pc:sldMk cId="1061681842" sldId="317"/>
            <ac:picMk id="2" creationId="{3F3FDF39-E190-46FF-A105-78FBA01EC042}"/>
          </ac:picMkLst>
        </pc:picChg>
        <pc:picChg chg="add mod">
          <ac:chgData name="" userId="" providerId="" clId="Web-{C63D6A03-3309-465D-9ADA-A1DA53590AEA}" dt="2018-09-19T01:40:21.609" v="445" actId="1076"/>
          <ac:picMkLst>
            <pc:docMk/>
            <pc:sldMk cId="1061681842" sldId="317"/>
            <ac:picMk id="4" creationId="{51E9BD56-B456-46C6-8590-21787458C612}"/>
          </ac:picMkLst>
        </pc:picChg>
      </pc:sldChg>
      <pc:sldChg chg="delSp modSp delAnim">
        <pc:chgData name="" userId="" providerId="" clId="Web-{C63D6A03-3309-465D-9ADA-A1DA53590AEA}" dt="2018-09-19T01:30:45.942" v="440"/>
        <pc:sldMkLst>
          <pc:docMk/>
          <pc:sldMk cId="3427108765" sldId="318"/>
        </pc:sldMkLst>
        <pc:spChg chg="del">
          <ac:chgData name="" userId="" providerId="" clId="Web-{C63D6A03-3309-465D-9ADA-A1DA53590AEA}" dt="2018-09-19T01:30:45.942" v="440"/>
          <ac:spMkLst>
            <pc:docMk/>
            <pc:sldMk cId="3427108765" sldId="318"/>
            <ac:spMk id="19" creationId="{748980CA-1DE1-47E5-934D-415BB51C3384}"/>
          </ac:spMkLst>
        </pc:spChg>
        <pc:spChg chg="del">
          <ac:chgData name="" userId="" providerId="" clId="Web-{C63D6A03-3309-465D-9ADA-A1DA53590AEA}" dt="2018-09-19T01:30:45.942" v="439"/>
          <ac:spMkLst>
            <pc:docMk/>
            <pc:sldMk cId="3427108765" sldId="318"/>
            <ac:spMk id="28" creationId="{A26CB907-B56A-4642-9D6E-9B9A11E80C98}"/>
          </ac:spMkLst>
        </pc:spChg>
        <pc:cxnChg chg="del mod">
          <ac:chgData name="" userId="" providerId="" clId="Web-{C63D6A03-3309-465D-9ADA-A1DA53590AEA}" dt="2018-09-19T01:30:39.786" v="438"/>
          <ac:cxnSpMkLst>
            <pc:docMk/>
            <pc:sldMk cId="3427108765" sldId="318"/>
            <ac:cxnSpMk id="61" creationId="{068A39F6-B9A8-4BAD-9FD3-FC5B9A9840B2}"/>
          </ac:cxnSpMkLst>
        </pc:cxnChg>
      </pc:sldChg>
      <pc:sldChg chg="addSp modSp">
        <pc:chgData name="" userId="" providerId="" clId="Web-{C63D6A03-3309-465D-9ADA-A1DA53590AEA}" dt="2018-09-19T02:02:03.448" v="608" actId="20577"/>
        <pc:sldMkLst>
          <pc:docMk/>
          <pc:sldMk cId="4256952721" sldId="319"/>
        </pc:sldMkLst>
        <pc:spChg chg="add mod">
          <ac:chgData name="" userId="" providerId="" clId="Web-{C63D6A03-3309-465D-9ADA-A1DA53590AEA}" dt="2018-09-19T01:55:10.729" v="542" actId="14100"/>
          <ac:spMkLst>
            <pc:docMk/>
            <pc:sldMk cId="4256952721" sldId="319"/>
            <ac:spMk id="4" creationId="{30ABA934-F0B6-4467-BA7C-A69B765B1545}"/>
          </ac:spMkLst>
        </pc:spChg>
        <pc:spChg chg="mod">
          <ac:chgData name="" userId="" providerId="" clId="Web-{C63D6A03-3309-465D-9ADA-A1DA53590AEA}" dt="2018-09-19T02:02:03.448" v="608" actId="20577"/>
          <ac:spMkLst>
            <pc:docMk/>
            <pc:sldMk cId="4256952721" sldId="319"/>
            <ac:spMk id="138" creationId="{00000000-0000-0000-0000-000000000000}"/>
          </ac:spMkLst>
        </pc:spChg>
        <pc:picChg chg="add mod">
          <ac:chgData name="" userId="" providerId="" clId="Web-{C63D6A03-3309-465D-9ADA-A1DA53590AEA}" dt="2018-09-19T01:54:36.854" v="530" actId="1076"/>
          <ac:picMkLst>
            <pc:docMk/>
            <pc:sldMk cId="4256952721" sldId="319"/>
            <ac:picMk id="2" creationId="{82F3887A-A152-41C5-8FB5-3820D6D08D04}"/>
          </ac:picMkLst>
        </pc:picChg>
      </pc:sldChg>
      <pc:sldChg chg="addSp delSp modSp">
        <pc:chgData name="" userId="" providerId="" clId="Web-{C63D6A03-3309-465D-9ADA-A1DA53590AEA}" dt="2018-09-19T02:20:02.402" v="652" actId="14100"/>
        <pc:sldMkLst>
          <pc:docMk/>
          <pc:sldMk cId="160290878" sldId="321"/>
        </pc:sldMkLst>
        <pc:spChg chg="mod">
          <ac:chgData name="" userId="" providerId="" clId="Web-{C63D6A03-3309-465D-9ADA-A1DA53590AEA}" dt="2018-09-19T02:10:18.241" v="616" actId="20577"/>
          <ac:spMkLst>
            <pc:docMk/>
            <pc:sldMk cId="160290878" sldId="321"/>
            <ac:spMk id="137" creationId="{00000000-0000-0000-0000-000000000000}"/>
          </ac:spMkLst>
        </pc:spChg>
        <pc:spChg chg="mod">
          <ac:chgData name="" userId="" providerId="" clId="Web-{C63D6A03-3309-465D-9ADA-A1DA53590AEA}" dt="2018-09-19T02:18:50.886" v="643" actId="20577"/>
          <ac:spMkLst>
            <pc:docMk/>
            <pc:sldMk cId="160290878" sldId="321"/>
            <ac:spMk id="138" creationId="{00000000-0000-0000-0000-000000000000}"/>
          </ac:spMkLst>
        </pc:spChg>
        <pc:picChg chg="add del mod">
          <ac:chgData name="" userId="" providerId="" clId="Web-{C63D6A03-3309-465D-9ADA-A1DA53590AEA}" dt="2018-09-19T02:12:08.279" v="621"/>
          <ac:picMkLst>
            <pc:docMk/>
            <pc:sldMk cId="160290878" sldId="321"/>
            <ac:picMk id="2" creationId="{E22280D5-D0B4-4B38-97D3-5CD0707D73DF}"/>
          </ac:picMkLst>
        </pc:picChg>
        <pc:picChg chg="add mod">
          <ac:chgData name="" userId="" providerId="" clId="Web-{C63D6A03-3309-465D-9ADA-A1DA53590AEA}" dt="2018-09-19T02:18:57.807" v="646" actId="1076"/>
          <ac:picMkLst>
            <pc:docMk/>
            <pc:sldMk cId="160290878" sldId="321"/>
            <ac:picMk id="4" creationId="{CF3416EF-E180-4757-8960-2CC5FC3EB50F}"/>
          </ac:picMkLst>
        </pc:picChg>
        <pc:picChg chg="add mod">
          <ac:chgData name="" userId="" providerId="" clId="Web-{C63D6A03-3309-465D-9ADA-A1DA53590AEA}" dt="2018-09-19T02:20:02.402" v="652" actId="14100"/>
          <ac:picMkLst>
            <pc:docMk/>
            <pc:sldMk cId="160290878" sldId="321"/>
            <ac:picMk id="6" creationId="{6193C1A0-5B1F-427B-81C3-D4C3BA2D1F8F}"/>
          </ac:picMkLst>
        </pc:picChg>
      </pc:sldChg>
      <pc:sldChg chg="modSp">
        <pc:chgData name="" userId="" providerId="" clId="Web-{C63D6A03-3309-465D-9ADA-A1DA53590AEA}" dt="2018-09-19T02:58:46.593" v="709" actId="20577"/>
        <pc:sldMkLst>
          <pc:docMk/>
          <pc:sldMk cId="1100541523" sldId="323"/>
        </pc:sldMkLst>
        <pc:spChg chg="mod">
          <ac:chgData name="" userId="" providerId="" clId="Web-{C63D6A03-3309-465D-9ADA-A1DA53590AEA}" dt="2018-09-19T02:58:46.593" v="709" actId="20577"/>
          <ac:spMkLst>
            <pc:docMk/>
            <pc:sldMk cId="1100541523" sldId="323"/>
            <ac:spMk id="3" creationId="{29EECEB7-E5C0-459E-84CB-3DBDC6C2545A}"/>
          </ac:spMkLst>
        </pc:spChg>
      </pc:sldChg>
      <pc:sldChg chg="add replId">
        <pc:chgData name="" userId="" providerId="" clId="Web-{C63D6A03-3309-465D-9ADA-A1DA53590AEA}" dt="2018-09-19T01:14:48.112" v="258"/>
        <pc:sldMkLst>
          <pc:docMk/>
          <pc:sldMk cId="2672314326" sldId="324"/>
        </pc:sldMkLst>
      </pc:sldChg>
    </pc:docChg>
  </pc:docChgLst>
  <pc:docChgLst>
    <pc:chgData clId="Web-{FBDF41AF-C9C6-47E9-86C5-C3289DF525C6}"/>
    <pc:docChg chg="addSld modSld">
      <pc:chgData name="" userId="" providerId="" clId="Web-{FBDF41AF-C9C6-47E9-86C5-C3289DF525C6}" dt="2018-09-18T00:29:22.674" v="41" actId="20577"/>
      <pc:docMkLst>
        <pc:docMk/>
      </pc:docMkLst>
      <pc:sldChg chg="modSp">
        <pc:chgData name="" userId="" providerId="" clId="Web-{FBDF41AF-C9C6-47E9-86C5-C3289DF525C6}" dt="2018-09-18T00:27:03.558" v="31" actId="20577"/>
        <pc:sldMkLst>
          <pc:docMk/>
          <pc:sldMk cId="0" sldId="257"/>
        </pc:sldMkLst>
        <pc:spChg chg="mod">
          <ac:chgData name="" userId="" providerId="" clId="Web-{FBDF41AF-C9C6-47E9-86C5-C3289DF525C6}" dt="2018-09-18T00:27:03.558" v="31" actId="20577"/>
          <ac:spMkLst>
            <pc:docMk/>
            <pc:sldMk cId="0" sldId="257"/>
            <ac:spMk id="121" creationId="{00000000-0000-0000-0000-000000000000}"/>
          </ac:spMkLst>
        </pc:spChg>
      </pc:sldChg>
      <pc:sldChg chg="modSp">
        <pc:chgData name="" userId="" providerId="" clId="Web-{FBDF41AF-C9C6-47E9-86C5-C3289DF525C6}" dt="2018-09-18T00:27:34.126" v="34" actId="20577"/>
        <pc:sldMkLst>
          <pc:docMk/>
          <pc:sldMk cId="0" sldId="258"/>
        </pc:sldMkLst>
        <pc:spChg chg="mod">
          <ac:chgData name="" userId="" providerId="" clId="Web-{FBDF41AF-C9C6-47E9-86C5-C3289DF525C6}" dt="2018-09-18T00:27:34.126" v="34" actId="20577"/>
          <ac:spMkLst>
            <pc:docMk/>
            <pc:sldMk cId="0" sldId="258"/>
            <ac:spMk id="126" creationId="{00000000-0000-0000-0000-000000000000}"/>
          </ac:spMkLst>
        </pc:spChg>
      </pc:sldChg>
      <pc:sldChg chg="modSp">
        <pc:chgData name="" userId="" providerId="" clId="Web-{FBDF41AF-C9C6-47E9-86C5-C3289DF525C6}" dt="2018-09-18T00:29:22.674" v="41" actId="20577"/>
        <pc:sldMkLst>
          <pc:docMk/>
          <pc:sldMk cId="0" sldId="260"/>
        </pc:sldMkLst>
        <pc:spChg chg="mod">
          <ac:chgData name="" userId="" providerId="" clId="Web-{FBDF41AF-C9C6-47E9-86C5-C3289DF525C6}" dt="2018-09-18T00:29:22.674" v="41" actId="20577"/>
          <ac:spMkLst>
            <pc:docMk/>
            <pc:sldMk cId="0" sldId="260"/>
            <ac:spMk id="138" creationId="{00000000-0000-0000-0000-000000000000}"/>
          </ac:spMkLst>
        </pc:spChg>
      </pc:sldChg>
      <pc:sldChg chg="add replId">
        <pc:chgData name="" userId="" providerId="" clId="Web-{FBDF41AF-C9C6-47E9-86C5-C3289DF525C6}" dt="2018-09-18T00:27:26.485" v="32"/>
        <pc:sldMkLst>
          <pc:docMk/>
          <pc:sldMk cId="2280070261"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Optical character recognition looks at individual characters</a:t>
            </a:r>
          </a:p>
          <a:p>
            <a:pPr marL="0" lvl="0" indent="0">
              <a:spcBef>
                <a:spcPts val="0"/>
              </a:spcBef>
              <a:spcAft>
                <a:spcPts val="0"/>
              </a:spcAft>
              <a:buNone/>
            </a:pPr>
            <a:r>
              <a:rPr lang="en-US" dirty="0"/>
              <a:t>Works great on printed text such as newspaper, not for handwritten text</a:t>
            </a:r>
          </a:p>
          <a:p>
            <a:pPr marL="0" lvl="0" indent="0">
              <a:spcBef>
                <a:spcPts val="0"/>
              </a:spcBef>
              <a:spcAft>
                <a:spcPts val="0"/>
              </a:spcAft>
              <a:buNone/>
            </a:pPr>
            <a:r>
              <a:rPr lang="en-US" dirty="0"/>
              <a:t>If these don’t work, what can we do?</a:t>
            </a:r>
            <a:endParaRPr dirty="0"/>
          </a:p>
        </p:txBody>
      </p:sp>
    </p:spTree>
    <p:extLst>
      <p:ext uri="{BB962C8B-B14F-4D97-AF65-F5344CB8AC3E}">
        <p14:creationId xmlns:p14="http://schemas.microsoft.com/office/powerpoint/2010/main" val="901262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72494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Zooniverse has many projects which shows how much interest there is in the subject</a:t>
            </a:r>
            <a:endParaRPr dirty="0"/>
          </a:p>
        </p:txBody>
      </p:sp>
    </p:spTree>
    <p:extLst>
      <p:ext uri="{BB962C8B-B14F-4D97-AF65-F5344CB8AC3E}">
        <p14:creationId xmlns:p14="http://schemas.microsoft.com/office/powerpoint/2010/main" val="3649736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Volunteers underline a line of text then label it with the transcriptions</a:t>
            </a:r>
          </a:p>
          <a:p>
            <a:pPr marL="0" lvl="0" indent="0">
              <a:spcBef>
                <a:spcPts val="0"/>
              </a:spcBef>
              <a:spcAft>
                <a:spcPts val="0"/>
              </a:spcAft>
              <a:buNone/>
            </a:pPr>
            <a:r>
              <a:rPr lang="en-US" dirty="0"/>
              <a:t>This works very well but there are a limited number of people, and computers keep getting better at automated tasks</a:t>
            </a:r>
            <a:endParaRPr dirty="0"/>
          </a:p>
        </p:txBody>
      </p:sp>
    </p:spTree>
    <p:extLst>
      <p:ext uri="{BB962C8B-B14F-4D97-AF65-F5344CB8AC3E}">
        <p14:creationId xmlns:p14="http://schemas.microsoft.com/office/powerpoint/2010/main" val="55445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HTR has the same goal as optical character recognition but trying to do it on handwritten text</a:t>
            </a:r>
          </a:p>
          <a:p>
            <a:pPr marL="0" lvl="0" indent="0">
              <a:spcBef>
                <a:spcPts val="0"/>
              </a:spcBef>
              <a:spcAft>
                <a:spcPts val="0"/>
              </a:spcAft>
              <a:buNone/>
            </a:pPr>
            <a:r>
              <a:rPr lang="en-US" dirty="0"/>
              <a:t>Speech is similar to handwriting – the goal is text, the input is structured</a:t>
            </a:r>
          </a:p>
          <a:p>
            <a:pPr marL="0" lvl="0" indent="0">
              <a:spcBef>
                <a:spcPts val="0"/>
              </a:spcBef>
              <a:spcAft>
                <a:spcPts val="0"/>
              </a:spcAft>
              <a:buNone/>
            </a:pPr>
            <a:r>
              <a:rPr lang="en-US" dirty="0"/>
              <a:t>How is machine transcription done?</a:t>
            </a:r>
            <a:endParaRPr dirty="0"/>
          </a:p>
        </p:txBody>
      </p:sp>
    </p:spTree>
    <p:extLst>
      <p:ext uri="{BB962C8B-B14F-4D97-AF65-F5344CB8AC3E}">
        <p14:creationId xmlns:p14="http://schemas.microsoft.com/office/powerpoint/2010/main" val="3548707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6673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1233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OCR requires individual characters – this is too difficult. Sayre’s paradox</a:t>
            </a:r>
            <a:endParaRPr dirty="0"/>
          </a:p>
        </p:txBody>
      </p:sp>
    </p:spTree>
    <p:extLst>
      <p:ext uri="{BB962C8B-B14F-4D97-AF65-F5344CB8AC3E}">
        <p14:creationId xmlns:p14="http://schemas.microsoft.com/office/powerpoint/2010/main" val="1780710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Greyscale</a:t>
            </a:r>
          </a:p>
          <a:p>
            <a:pPr marL="0" lvl="0" indent="0">
              <a:spcBef>
                <a:spcPts val="0"/>
              </a:spcBef>
              <a:spcAft>
                <a:spcPts val="0"/>
              </a:spcAft>
              <a:buNone/>
            </a:pPr>
            <a:r>
              <a:rPr lang="en-US" dirty="0"/>
              <a:t>Blur image with gaussian filter to remove noise</a:t>
            </a:r>
          </a:p>
          <a:p>
            <a:pPr marL="0" lvl="0" indent="0">
              <a:spcBef>
                <a:spcPts val="0"/>
              </a:spcBef>
              <a:spcAft>
                <a:spcPts val="0"/>
              </a:spcAft>
              <a:buNone/>
            </a:pPr>
            <a:r>
              <a:rPr lang="en-US" dirty="0"/>
              <a:t>The peaks (on the left b/c image is rotated) represent many white pixels</a:t>
            </a:r>
          </a:p>
          <a:p>
            <a:pPr marL="0" lvl="0" indent="0">
              <a:spcBef>
                <a:spcPts val="0"/>
              </a:spcBef>
              <a:spcAft>
                <a:spcPts val="0"/>
              </a:spcAft>
              <a:buNone/>
            </a:pPr>
            <a:endParaRPr lang="en-US" dirty="0"/>
          </a:p>
          <a:p>
            <a:pPr marL="0" lvl="0" indent="0">
              <a:spcBef>
                <a:spcPts val="0"/>
              </a:spcBef>
              <a:spcAft>
                <a:spcPts val="0"/>
              </a:spcAft>
              <a:buNone/>
            </a:pPr>
            <a:r>
              <a:rPr lang="en-US" dirty="0"/>
              <a:t>The lines are the input to the machine model</a:t>
            </a:r>
            <a:endParaRPr dirty="0"/>
          </a:p>
        </p:txBody>
      </p:sp>
    </p:spTree>
    <p:extLst>
      <p:ext uri="{BB962C8B-B14F-4D97-AF65-F5344CB8AC3E}">
        <p14:creationId xmlns:p14="http://schemas.microsoft.com/office/powerpoint/2010/main" val="893238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CTC doesn’t re	quire a segmented input, it’s able to map from a large input to something like text</a:t>
            </a:r>
            <a:endParaRPr dirty="0"/>
          </a:p>
        </p:txBody>
      </p:sp>
    </p:spTree>
    <p:extLst>
      <p:ext uri="{BB962C8B-B14F-4D97-AF65-F5344CB8AC3E}">
        <p14:creationId xmlns:p14="http://schemas.microsoft.com/office/powerpoint/2010/main" val="276340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Pooling – reduce size of data, helps avoid overfitting</a:t>
            </a:r>
          </a:p>
          <a:p>
            <a:pPr marL="0" lvl="0" indent="0">
              <a:spcBef>
                <a:spcPts val="0"/>
              </a:spcBef>
              <a:spcAft>
                <a:spcPts val="0"/>
              </a:spcAft>
              <a:buNone/>
            </a:pPr>
            <a:r>
              <a:rPr lang="en-US" dirty="0"/>
              <a:t>Batch normalization – reduce variance of data</a:t>
            </a:r>
          </a:p>
          <a:p>
            <a:pPr marL="0" lvl="0" indent="0">
              <a:spcBef>
                <a:spcPts val="0"/>
              </a:spcBef>
              <a:spcAft>
                <a:spcPts val="0"/>
              </a:spcAft>
              <a:buNone/>
            </a:pPr>
            <a:r>
              <a:rPr lang="en-US" dirty="0"/>
              <a:t>Bidirectional LSTM – allow for context</a:t>
            </a:r>
          </a:p>
        </p:txBody>
      </p:sp>
    </p:spTree>
    <p:extLst>
      <p:ext uri="{BB962C8B-B14F-4D97-AF65-F5344CB8AC3E}">
        <p14:creationId xmlns:p14="http://schemas.microsoft.com/office/powerpoint/2010/main" val="3639763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CTC doesn’t re	quire a segmented input, it’s able to map from a large input to something like text</a:t>
            </a:r>
            <a:endParaRPr dirty="0"/>
          </a:p>
        </p:txBody>
      </p:sp>
    </p:spTree>
    <p:extLst>
      <p:ext uri="{BB962C8B-B14F-4D97-AF65-F5344CB8AC3E}">
        <p14:creationId xmlns:p14="http://schemas.microsoft.com/office/powerpoint/2010/main" val="258883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Pooling – reduce size of data, helps avoid overfitting</a:t>
            </a:r>
          </a:p>
          <a:p>
            <a:pPr marL="0" lvl="0" indent="0">
              <a:spcBef>
                <a:spcPts val="0"/>
              </a:spcBef>
              <a:spcAft>
                <a:spcPts val="0"/>
              </a:spcAft>
              <a:buNone/>
            </a:pPr>
            <a:r>
              <a:rPr lang="en-US" dirty="0"/>
              <a:t>Batch normalization – reduce variance of data</a:t>
            </a:r>
          </a:p>
          <a:p>
            <a:pPr marL="0" lvl="0" indent="0">
              <a:spcBef>
                <a:spcPts val="0"/>
              </a:spcBef>
              <a:spcAft>
                <a:spcPts val="0"/>
              </a:spcAft>
              <a:buNone/>
            </a:pPr>
            <a:r>
              <a:rPr lang="en-US" dirty="0"/>
              <a:t>Bidirectional LSTM – allow for context</a:t>
            </a:r>
          </a:p>
        </p:txBody>
      </p:sp>
    </p:spTree>
    <p:extLst>
      <p:ext uri="{BB962C8B-B14F-4D97-AF65-F5344CB8AC3E}">
        <p14:creationId xmlns:p14="http://schemas.microsoft.com/office/powerpoint/2010/main" val="3142847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CTC doesn’t re	quire a segmented input, it’s able to map from a large input to something like text</a:t>
            </a:r>
            <a:endParaRPr dirty="0"/>
          </a:p>
        </p:txBody>
      </p:sp>
    </p:spTree>
    <p:extLst>
      <p:ext uri="{BB962C8B-B14F-4D97-AF65-F5344CB8AC3E}">
        <p14:creationId xmlns:p14="http://schemas.microsoft.com/office/powerpoint/2010/main" val="2910159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Pooling – reduce size of data, helps avoid overfitting</a:t>
            </a:r>
          </a:p>
          <a:p>
            <a:pPr marL="0" lvl="0" indent="0">
              <a:spcBef>
                <a:spcPts val="0"/>
              </a:spcBef>
              <a:spcAft>
                <a:spcPts val="0"/>
              </a:spcAft>
              <a:buNone/>
            </a:pPr>
            <a:r>
              <a:rPr lang="en-US" dirty="0"/>
              <a:t>Batch normalization – reduce variance of data</a:t>
            </a:r>
          </a:p>
          <a:p>
            <a:pPr marL="0" lvl="0" indent="0">
              <a:spcBef>
                <a:spcPts val="0"/>
              </a:spcBef>
              <a:spcAft>
                <a:spcPts val="0"/>
              </a:spcAft>
              <a:buNone/>
            </a:pPr>
            <a:r>
              <a:rPr lang="en-US" dirty="0"/>
              <a:t>Bidirectional LSTM – allow for context</a:t>
            </a:r>
          </a:p>
        </p:txBody>
      </p:sp>
    </p:spTree>
    <p:extLst>
      <p:ext uri="{BB962C8B-B14F-4D97-AF65-F5344CB8AC3E}">
        <p14:creationId xmlns:p14="http://schemas.microsoft.com/office/powerpoint/2010/main" val="2305762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CTC doesn’t re	quire a segmented input, it’s able to map from a large input to something like text</a:t>
            </a:r>
            <a:endParaRPr dirty="0"/>
          </a:p>
        </p:txBody>
      </p:sp>
    </p:spTree>
    <p:extLst>
      <p:ext uri="{BB962C8B-B14F-4D97-AF65-F5344CB8AC3E}">
        <p14:creationId xmlns:p14="http://schemas.microsoft.com/office/powerpoint/2010/main" val="1705612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Pooling – reduce size of data, helps avoid overfitting</a:t>
            </a:r>
          </a:p>
          <a:p>
            <a:pPr marL="0" lvl="0" indent="0">
              <a:spcBef>
                <a:spcPts val="0"/>
              </a:spcBef>
              <a:spcAft>
                <a:spcPts val="0"/>
              </a:spcAft>
              <a:buNone/>
            </a:pPr>
            <a:r>
              <a:rPr lang="en-US" dirty="0"/>
              <a:t>Batch normalization – reduce variance of data</a:t>
            </a:r>
          </a:p>
          <a:p>
            <a:pPr marL="0" lvl="0" indent="0">
              <a:spcBef>
                <a:spcPts val="0"/>
              </a:spcBef>
              <a:spcAft>
                <a:spcPts val="0"/>
              </a:spcAft>
              <a:buNone/>
            </a:pPr>
            <a:r>
              <a:rPr lang="en-US" dirty="0"/>
              <a:t>Bidirectional LSTM – allow for context</a:t>
            </a:r>
          </a:p>
        </p:txBody>
      </p:sp>
    </p:spTree>
    <p:extLst>
      <p:ext uri="{BB962C8B-B14F-4D97-AF65-F5344CB8AC3E}">
        <p14:creationId xmlns:p14="http://schemas.microsoft.com/office/powerpoint/2010/main" val="2896490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IAM: modern (no degradation), &gt;600 authors, &gt; 10,000 lines of text</a:t>
            </a:r>
          </a:p>
          <a:p>
            <a:pPr marL="0" lvl="0" indent="0">
              <a:spcBef>
                <a:spcPts val="0"/>
              </a:spcBef>
              <a:spcAft>
                <a:spcPts val="0"/>
              </a:spcAft>
              <a:buNone/>
            </a:pPr>
            <a:r>
              <a:rPr lang="en-US" dirty="0"/>
              <a:t>Bentham: historical (late 1700s), a few authors, &gt; 10,000 lines of text</a:t>
            </a:r>
          </a:p>
          <a:p>
            <a:pPr marL="0" lvl="0" indent="0">
              <a:spcBef>
                <a:spcPts val="0"/>
              </a:spcBef>
              <a:spcAft>
                <a:spcPts val="0"/>
              </a:spcAft>
              <a:buNone/>
            </a:pPr>
            <a:r>
              <a:rPr lang="en-US" dirty="0"/>
              <a:t>Models don’t generalize well but they can take advantage of training from other data. E.g. English </a:t>
            </a:r>
            <a:r>
              <a:rPr lang="en-US" dirty="0">
                <a:sym typeface="Wingdings" panose="05000000000000000000" pitchFamily="2" charset="2"/>
              </a:rPr>
              <a:t> Chinese</a:t>
            </a:r>
          </a:p>
          <a:p>
            <a:pPr marL="0" lvl="0" indent="0">
              <a:spcBef>
                <a:spcPts val="0"/>
              </a:spcBef>
              <a:spcAft>
                <a:spcPts val="0"/>
              </a:spcAft>
              <a:buNone/>
            </a:pPr>
            <a:r>
              <a:rPr lang="en-US" dirty="0">
                <a:sym typeface="Wingdings" panose="05000000000000000000" pitchFamily="2" charset="2"/>
              </a:rPr>
              <a:t>I’ll talk about image size in results</a:t>
            </a:r>
            <a:endParaRPr dirty="0"/>
          </a:p>
        </p:txBody>
      </p:sp>
    </p:spTree>
    <p:extLst>
      <p:ext uri="{BB962C8B-B14F-4D97-AF65-F5344CB8AC3E}">
        <p14:creationId xmlns:p14="http://schemas.microsoft.com/office/powerpoint/2010/main" val="3849596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Aft>
                <a:spcPts val="1600"/>
              </a:spcAft>
              <a:buNone/>
            </a:pPr>
            <a:r>
              <a:rPr lang="en-US" dirty="0"/>
              <a:t>“Online” != on the web</a:t>
            </a:r>
          </a:p>
          <a:p>
            <a:pPr marL="0" indent="0">
              <a:spcAft>
                <a:spcPts val="1600"/>
              </a:spcAft>
              <a:buNone/>
            </a:pPr>
            <a:r>
              <a:rPr lang="en-US" dirty="0"/>
              <a:t>Simulate online training using the order classifications came in</a:t>
            </a:r>
          </a:p>
          <a:p>
            <a:pPr marL="0" indent="0">
              <a:spcAft>
                <a:spcPts val="1600"/>
              </a:spcAft>
              <a:buNone/>
            </a:pPr>
            <a:r>
              <a:rPr lang="en-US" dirty="0"/>
              <a:t>Consensus is not taken because neural networks can handle noise</a:t>
            </a:r>
          </a:p>
          <a:p>
            <a:pPr marL="0" lvl="0" indent="0">
              <a:spcBef>
                <a:spcPts val="0"/>
              </a:spcBef>
              <a:spcAft>
                <a:spcPts val="0"/>
              </a:spcAft>
              <a:buNone/>
            </a:pPr>
            <a:endParaRPr dirty="0"/>
          </a:p>
        </p:txBody>
      </p:sp>
    </p:spTree>
    <p:extLst>
      <p:ext uri="{BB962C8B-B14F-4D97-AF65-F5344CB8AC3E}">
        <p14:creationId xmlns:p14="http://schemas.microsoft.com/office/powerpoint/2010/main" val="3392791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52628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Mention what training vs. validation is as well</a:t>
            </a:r>
            <a:endParaRPr dirty="0"/>
          </a:p>
        </p:txBody>
      </p:sp>
    </p:spTree>
    <p:extLst>
      <p:ext uri="{BB962C8B-B14F-4D97-AF65-F5344CB8AC3E}">
        <p14:creationId xmlns:p14="http://schemas.microsoft.com/office/powerpoint/2010/main" val="3312394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Important because it show models are able to generalize within the data that they’re given – with enough data, this should work well on anything. Also show performance on a curated set</a:t>
            </a:r>
            <a:endParaRPr dirty="0"/>
          </a:p>
        </p:txBody>
      </p:sp>
    </p:spTree>
    <p:extLst>
      <p:ext uri="{BB962C8B-B14F-4D97-AF65-F5344CB8AC3E}">
        <p14:creationId xmlns:p14="http://schemas.microsoft.com/office/powerpoint/2010/main" val="3479250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At the time of initially running this, I stopped at 60,000, I am now rerunning this to get further results</a:t>
            </a:r>
            <a:endParaRPr dirty="0"/>
          </a:p>
        </p:txBody>
      </p:sp>
    </p:spTree>
    <p:extLst>
      <p:ext uri="{BB962C8B-B14F-4D97-AF65-F5344CB8AC3E}">
        <p14:creationId xmlns:p14="http://schemas.microsoft.com/office/powerpoint/2010/main" val="3201140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These are predictions i.e. the model has never seen these lines of text before</a:t>
            </a:r>
            <a:endParaRPr dirty="0"/>
          </a:p>
        </p:txBody>
      </p:sp>
    </p:spTree>
    <p:extLst>
      <p:ext uri="{BB962C8B-B14F-4D97-AF65-F5344CB8AC3E}">
        <p14:creationId xmlns:p14="http://schemas.microsoft.com/office/powerpoint/2010/main" val="2409282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97964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604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264714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This is what the current online training looks like</a:t>
            </a:r>
            <a:endParaRPr dirty="0"/>
          </a:p>
        </p:txBody>
      </p:sp>
    </p:spTree>
    <p:extLst>
      <p:ext uri="{BB962C8B-B14F-4D97-AF65-F5344CB8AC3E}">
        <p14:creationId xmlns:p14="http://schemas.microsoft.com/office/powerpoint/2010/main" val="389999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We wouldn’t change a lot</a:t>
            </a:r>
            <a:endParaRPr dirty="0"/>
          </a:p>
        </p:txBody>
      </p:sp>
    </p:spTree>
    <p:extLst>
      <p:ext uri="{BB962C8B-B14F-4D97-AF65-F5344CB8AC3E}">
        <p14:creationId xmlns:p14="http://schemas.microsoft.com/office/powerpoint/2010/main" val="89105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4693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40587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85224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10100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85135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2353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1461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So we know that we need them but this begs the question how do we get transcriptions?</a:t>
            </a:r>
            <a:endParaRPr dirty="0"/>
          </a:p>
        </p:txBody>
      </p:sp>
    </p:spTree>
    <p:extLst>
      <p:ext uri="{BB962C8B-B14F-4D97-AF65-F5344CB8AC3E}">
        <p14:creationId xmlns:p14="http://schemas.microsoft.com/office/powerpoint/2010/main" val="446960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There’s a limited number of domain experts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Optical character recognition looks at individual characters</a:t>
            </a:r>
          </a:p>
          <a:p>
            <a:pPr marL="0" lvl="0" indent="0">
              <a:spcBef>
                <a:spcPts val="0"/>
              </a:spcBef>
              <a:spcAft>
                <a:spcPts val="0"/>
              </a:spcAft>
              <a:buNone/>
            </a:pPr>
            <a:r>
              <a:rPr lang="en-US" dirty="0"/>
              <a:t>Works great on printed text such as newspaper, not for handwritten text</a:t>
            </a:r>
          </a:p>
          <a:p>
            <a:pPr marL="0" lvl="0" indent="0">
              <a:spcBef>
                <a:spcPts val="0"/>
              </a:spcBef>
              <a:spcAft>
                <a:spcPts val="0"/>
              </a:spcAft>
              <a:buNone/>
            </a:pPr>
            <a:r>
              <a:rPr lang="en-US" dirty="0"/>
              <a:t>If these don’t work, what can we do?</a:t>
            </a:r>
            <a:endParaRPr dirty="0"/>
          </a:p>
        </p:txBody>
      </p:sp>
    </p:spTree>
    <p:extLst>
      <p:ext uri="{BB962C8B-B14F-4D97-AF65-F5344CB8AC3E}">
        <p14:creationId xmlns:p14="http://schemas.microsoft.com/office/powerpoint/2010/main" val="3990789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434343"/>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rgbClr val="255C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rgbClr val="A3D8D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4836311" y="2333254"/>
              <a:ext cx="25200" cy="536700"/>
            </a:xfrm>
            <a:prstGeom prst="rect">
              <a:avLst/>
            </a:prstGeom>
            <a:solidFill>
              <a:srgbClr val="00979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rgbClr val="EDF0F4"/>
              </a:buClr>
              <a:buSzPts val="4200"/>
              <a:buNone/>
              <a:defRPr sz="4200">
                <a:solidFill>
                  <a:srgbClr val="EDF0F4"/>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EDF0F4"/>
              </a:buClr>
              <a:buSzPts val="1600"/>
              <a:buNone/>
              <a:defRPr sz="1600">
                <a:solidFill>
                  <a:srgbClr val="EDF0F4"/>
                </a:solidFill>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Shape 16"/>
          <p:cNvSpPr txBox="1">
            <a:spLocks noGrp="1"/>
          </p:cNvSpPr>
          <p:nvPr>
            <p:ph type="sldNum" idx="12"/>
          </p:nvPr>
        </p:nvSpPr>
        <p:spPr>
          <a:xfrm>
            <a:off x="230502"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0979D"/>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Shape 22"/>
          <p:cNvSpPr txBox="1">
            <a:spLocks noGrp="1"/>
          </p:cNvSpPr>
          <p:nvPr>
            <p:ph type="sldNum" idx="12"/>
          </p:nvPr>
        </p:nvSpPr>
        <p:spPr>
          <a:xfrm>
            <a:off x="230502" y="46736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pic>
        <p:nvPicPr>
          <p:cNvPr id="23" name="Shape 23"/>
          <p:cNvPicPr preferRelativeResize="0"/>
          <p:nvPr/>
        </p:nvPicPr>
        <p:blipFill rotWithShape="1">
          <a:blip r:embed="rId2">
            <a:alphaModFix/>
          </a:blip>
          <a:srcRect/>
          <a:stretch/>
        </p:blipFill>
        <p:spPr>
          <a:xfrm>
            <a:off x="7291828" y="154669"/>
            <a:ext cx="1551048" cy="178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Shape 25"/>
          <p:cNvSpPr/>
          <p:nvPr/>
        </p:nvSpPr>
        <p:spPr>
          <a:xfrm>
            <a:off x="0" y="0"/>
            <a:ext cx="9144000" cy="487800"/>
          </a:xfrm>
          <a:prstGeom prst="rect">
            <a:avLst/>
          </a:prstGeom>
          <a:solidFill>
            <a:srgbClr val="255C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SzPts val="2600"/>
              <a:buNone/>
              <a:defRPr sz="2600"/>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7" name="Shape 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8" name="Shape 28"/>
          <p:cNvSpPr txBox="1">
            <a:spLocks noGrp="1"/>
          </p:cNvSpPr>
          <p:nvPr>
            <p:ph type="sldNum" idx="12"/>
          </p:nvPr>
        </p:nvSpPr>
        <p:spPr>
          <a:xfrm>
            <a:off x="230502"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29" name="Shape 29"/>
          <p:cNvGrpSpPr/>
          <p:nvPr/>
        </p:nvGrpSpPr>
        <p:grpSpPr>
          <a:xfrm>
            <a:off x="830392" y="1191256"/>
            <a:ext cx="745763" cy="45826"/>
            <a:chOff x="4580561" y="2589004"/>
            <a:chExt cx="1064464" cy="25200"/>
          </a:xfrm>
        </p:grpSpPr>
        <p:sp>
          <p:nvSpPr>
            <p:cNvPr id="30" name="Shape 30"/>
            <p:cNvSpPr/>
            <p:nvPr/>
          </p:nvSpPr>
          <p:spPr>
            <a:xfrm rot="-5400000">
              <a:off x="5366325" y="2335504"/>
              <a:ext cx="25200" cy="532200"/>
            </a:xfrm>
            <a:prstGeom prst="rect">
              <a:avLst/>
            </a:prstGeom>
            <a:solidFill>
              <a:srgbClr val="A3D8D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 name="Shape 31"/>
            <p:cNvSpPr/>
            <p:nvPr/>
          </p:nvSpPr>
          <p:spPr>
            <a:xfrm rot="-5400000">
              <a:off x="4836311" y="2333254"/>
              <a:ext cx="25200" cy="536700"/>
            </a:xfrm>
            <a:prstGeom prst="rect">
              <a:avLst/>
            </a:prstGeom>
            <a:solidFill>
              <a:srgbClr val="00979D"/>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pic>
        <p:nvPicPr>
          <p:cNvPr id="32" name="Shape 32"/>
          <p:cNvPicPr preferRelativeResize="0"/>
          <p:nvPr/>
        </p:nvPicPr>
        <p:blipFill rotWithShape="1">
          <a:blip r:embed="rId2">
            <a:alphaModFix/>
          </a:blip>
          <a:srcRect/>
          <a:stretch/>
        </p:blipFill>
        <p:spPr>
          <a:xfrm>
            <a:off x="7291828" y="154669"/>
            <a:ext cx="1551048" cy="178425"/>
          </a:xfrm>
          <a:prstGeom prst="rect">
            <a:avLst/>
          </a:prstGeom>
          <a:noFill/>
          <a:ln>
            <a:noFill/>
          </a:ln>
        </p:spPr>
      </p:pic>
      <p:sp>
        <p:nvSpPr>
          <p:cNvPr id="33" name="Shape 33"/>
          <p:cNvSpPr txBox="1"/>
          <p:nvPr/>
        </p:nvSpPr>
        <p:spPr>
          <a:xfrm>
            <a:off x="3826167" y="4717408"/>
            <a:ext cx="5116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rgbClr val="A6A7A9"/>
                </a:solidFill>
                <a:latin typeface="Karla"/>
                <a:ea typeface="Karla"/>
                <a:cs typeface="Karla"/>
                <a:sym typeface="Karla"/>
              </a:rPr>
              <a:t>Danny Hanson</a:t>
            </a:r>
            <a:r>
              <a:rPr lang="en" sz="1000" dirty="0">
                <a:solidFill>
                  <a:srgbClr val="A6A7A9"/>
                </a:solidFill>
                <a:latin typeface="Karla"/>
                <a:ea typeface="Karla"/>
                <a:cs typeface="Karla"/>
                <a:sym typeface="Karla"/>
              </a:rPr>
              <a:t>  |  </a:t>
            </a:r>
            <a:r>
              <a:rPr lang="en-US" sz="1000" dirty="0">
                <a:solidFill>
                  <a:srgbClr val="A6A7A9"/>
                </a:solidFill>
                <a:latin typeface="Karla"/>
                <a:ea typeface="Karla"/>
                <a:cs typeface="Karla"/>
                <a:sym typeface="Karla"/>
              </a:rPr>
              <a:t>Combining Human and Machine Transcription</a:t>
            </a:r>
            <a:endParaRPr sz="1000" dirty="0">
              <a:solidFill>
                <a:srgbClr val="A6A7A9"/>
              </a:solidFill>
              <a:latin typeface="Karla"/>
              <a:ea typeface="Karla"/>
              <a:cs typeface="Karla"/>
              <a:sym typeface="Karla"/>
            </a:endParaRPr>
          </a:p>
        </p:txBody>
      </p:sp>
      <p:cxnSp>
        <p:nvCxnSpPr>
          <p:cNvPr id="34" name="Shape 34"/>
          <p:cNvCxnSpPr/>
          <p:nvPr/>
        </p:nvCxnSpPr>
        <p:spPr>
          <a:xfrm rot="10800000">
            <a:off x="8078750" y="4664758"/>
            <a:ext cx="755100" cy="0"/>
          </a:xfrm>
          <a:prstGeom prst="straightConnector1">
            <a:avLst/>
          </a:prstGeom>
          <a:noFill/>
          <a:ln w="38100" cap="flat" cmpd="sng">
            <a:solidFill>
              <a:srgbClr val="A6A7A9"/>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SzPts val="2600"/>
              <a:buNone/>
              <a:defRPr sz="2600"/>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9" name="Shape 5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0" name="Shape 60"/>
          <p:cNvSpPr txBox="1">
            <a:spLocks noGrp="1"/>
          </p:cNvSpPr>
          <p:nvPr>
            <p:ph type="sldNum" idx="12"/>
          </p:nvPr>
        </p:nvSpPr>
        <p:spPr>
          <a:xfrm>
            <a:off x="230502"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61" name="Shape 61"/>
          <p:cNvGrpSpPr/>
          <p:nvPr/>
        </p:nvGrpSpPr>
        <p:grpSpPr>
          <a:xfrm>
            <a:off x="830392" y="1191256"/>
            <a:ext cx="745763" cy="45826"/>
            <a:chOff x="4580561" y="2589004"/>
            <a:chExt cx="1064464" cy="25200"/>
          </a:xfrm>
        </p:grpSpPr>
        <p:sp>
          <p:nvSpPr>
            <p:cNvPr id="62" name="Shape 62"/>
            <p:cNvSpPr/>
            <p:nvPr/>
          </p:nvSpPr>
          <p:spPr>
            <a:xfrm rot="-5400000">
              <a:off x="5366325" y="2335504"/>
              <a:ext cx="25200" cy="532200"/>
            </a:xfrm>
            <a:prstGeom prst="rect">
              <a:avLst/>
            </a:prstGeom>
            <a:solidFill>
              <a:srgbClr val="A3D8D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 name="Shape 63"/>
            <p:cNvSpPr/>
            <p:nvPr/>
          </p:nvSpPr>
          <p:spPr>
            <a:xfrm rot="-5400000">
              <a:off x="4836311" y="2333254"/>
              <a:ext cx="25200" cy="536700"/>
            </a:xfrm>
            <a:prstGeom prst="rect">
              <a:avLst/>
            </a:prstGeom>
            <a:solidFill>
              <a:srgbClr val="00979D"/>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64" name="Shape 64"/>
          <p:cNvSpPr txBox="1"/>
          <p:nvPr/>
        </p:nvSpPr>
        <p:spPr>
          <a:xfrm>
            <a:off x="3826167" y="4717408"/>
            <a:ext cx="5116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rgbClr val="A6A7A9"/>
                </a:solidFill>
                <a:latin typeface="Karla"/>
                <a:ea typeface="Karla"/>
                <a:cs typeface="Karla"/>
                <a:sym typeface="Karla"/>
              </a:rPr>
              <a:t>Danny Hanson  |  Combining Human and Machine Transcription</a:t>
            </a:r>
          </a:p>
        </p:txBody>
      </p:sp>
      <p:cxnSp>
        <p:nvCxnSpPr>
          <p:cNvPr id="65" name="Shape 65"/>
          <p:cNvCxnSpPr/>
          <p:nvPr/>
        </p:nvCxnSpPr>
        <p:spPr>
          <a:xfrm rot="10800000">
            <a:off x="8078750" y="4664758"/>
            <a:ext cx="755100" cy="0"/>
          </a:xfrm>
          <a:prstGeom prst="straightConnector1">
            <a:avLst/>
          </a:prstGeom>
          <a:noFill/>
          <a:ln w="38100" cap="flat" cmpd="sng">
            <a:solidFill>
              <a:srgbClr val="A6A7A9"/>
            </a:solidFill>
            <a:prstDash val="solid"/>
            <a:round/>
            <a:headEnd type="none" w="med" len="med"/>
            <a:tailEnd type="none" w="med" len="med"/>
          </a:ln>
        </p:spPr>
      </p:cxnSp>
      <p:sp>
        <p:nvSpPr>
          <p:cNvPr id="66" name="Shape 66"/>
          <p:cNvSpPr/>
          <p:nvPr/>
        </p:nvSpPr>
        <p:spPr>
          <a:xfrm>
            <a:off x="0" y="0"/>
            <a:ext cx="9144000" cy="487800"/>
          </a:xfrm>
          <a:prstGeom prst="rect">
            <a:avLst/>
          </a:prstGeom>
          <a:solidFill>
            <a:srgbClr val="255C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7" name="Shape 67"/>
          <p:cNvPicPr preferRelativeResize="0"/>
          <p:nvPr/>
        </p:nvPicPr>
        <p:blipFill rotWithShape="1">
          <a:blip r:embed="rId2">
            <a:alphaModFix/>
          </a:blip>
          <a:srcRect/>
          <a:stretch/>
        </p:blipFill>
        <p:spPr>
          <a:xfrm>
            <a:off x="7291828" y="154669"/>
            <a:ext cx="1551048" cy="1784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87" name="Shape 87"/>
          <p:cNvSpPr txBox="1">
            <a:spLocks noGrp="1"/>
          </p:cNvSpPr>
          <p:nvPr>
            <p:ph type="sldNum" idx="12"/>
          </p:nvPr>
        </p:nvSpPr>
        <p:spPr>
          <a:xfrm>
            <a:off x="230502"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88" name="Shape 88"/>
          <p:cNvSpPr txBox="1"/>
          <p:nvPr/>
        </p:nvSpPr>
        <p:spPr>
          <a:xfrm>
            <a:off x="3826167" y="4717408"/>
            <a:ext cx="5116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rgbClr val="A6A7A9"/>
                </a:solidFill>
                <a:latin typeface="Karla"/>
                <a:ea typeface="Karla"/>
                <a:cs typeface="Karla"/>
                <a:sym typeface="Karla"/>
              </a:rPr>
              <a:t>Danny Hanson  |  Combining Human and Machine Transcription</a:t>
            </a:r>
          </a:p>
        </p:txBody>
      </p:sp>
      <p:cxnSp>
        <p:nvCxnSpPr>
          <p:cNvPr id="89" name="Shape 89"/>
          <p:cNvCxnSpPr/>
          <p:nvPr/>
        </p:nvCxnSpPr>
        <p:spPr>
          <a:xfrm rot="10800000">
            <a:off x="8078750" y="4664758"/>
            <a:ext cx="755100" cy="0"/>
          </a:xfrm>
          <a:prstGeom prst="straightConnector1">
            <a:avLst/>
          </a:prstGeom>
          <a:noFill/>
          <a:ln w="38100" cap="flat" cmpd="sng">
            <a:solidFill>
              <a:srgbClr val="A6A7A9"/>
            </a:solidFill>
            <a:prstDash val="solid"/>
            <a:round/>
            <a:headEnd type="none" w="med" len="med"/>
            <a:tailEnd type="none" w="med" len="med"/>
          </a:ln>
        </p:spPr>
      </p:cxnSp>
      <p:pic>
        <p:nvPicPr>
          <p:cNvPr id="90" name="Shape 90"/>
          <p:cNvPicPr preferRelativeResize="0"/>
          <p:nvPr/>
        </p:nvPicPr>
        <p:blipFill rotWithShape="1">
          <a:blip r:embed="rId2">
            <a:alphaModFix/>
          </a:blip>
          <a:srcRect/>
          <a:stretch/>
        </p:blipFill>
        <p:spPr>
          <a:xfrm>
            <a:off x="7291828" y="154669"/>
            <a:ext cx="1551048" cy="1784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00979D"/>
        </a:solidFill>
        <a:effectLst/>
      </p:bgPr>
    </p:bg>
    <p:spTree>
      <p:nvGrpSpPr>
        <p:cNvPr id="1" name="Shape 91"/>
        <p:cNvGrpSpPr/>
        <p:nvPr/>
      </p:nvGrpSpPr>
      <p:grpSpPr>
        <a:xfrm>
          <a:off x="0" y="0"/>
          <a:ext cx="0" cy="0"/>
          <a:chOff x="0" y="0"/>
          <a:chExt cx="0" cy="0"/>
        </a:xfrm>
      </p:grpSpPr>
      <p:grpSp>
        <p:nvGrpSpPr>
          <p:cNvPr id="92" name="Shape 92"/>
          <p:cNvGrpSpPr/>
          <p:nvPr/>
        </p:nvGrpSpPr>
        <p:grpSpPr>
          <a:xfrm>
            <a:off x="830392" y="4169130"/>
            <a:ext cx="745763" cy="45826"/>
            <a:chOff x="4580561" y="2589004"/>
            <a:chExt cx="1064464" cy="25200"/>
          </a:xfrm>
        </p:grpSpPr>
        <p:sp>
          <p:nvSpPr>
            <p:cNvPr id="93" name="Shape 9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endParaRPr/>
          </a:p>
        </p:txBody>
      </p:sp>
      <p:sp>
        <p:nvSpPr>
          <p:cNvPr id="96" name="Shape 96"/>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97" name="Shape 97"/>
          <p:cNvSpPr txBox="1">
            <a:spLocks noGrp="1"/>
          </p:cNvSpPr>
          <p:nvPr>
            <p:ph type="sldNum" idx="12"/>
          </p:nvPr>
        </p:nvSpPr>
        <p:spPr>
          <a:xfrm>
            <a:off x="230502" y="46736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pic>
        <p:nvPicPr>
          <p:cNvPr id="98" name="Shape 98"/>
          <p:cNvPicPr preferRelativeResize="0"/>
          <p:nvPr/>
        </p:nvPicPr>
        <p:blipFill rotWithShape="1">
          <a:blip r:embed="rId2">
            <a:alphaModFix/>
          </a:blip>
          <a:srcRect/>
          <a:stretch/>
        </p:blipFill>
        <p:spPr>
          <a:xfrm>
            <a:off x="7291828" y="154669"/>
            <a:ext cx="1551048" cy="178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230502"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SzPts val="2600"/>
              <a:buNone/>
              <a:defRPr sz="2600"/>
            </a:lvl1pPr>
            <a:lvl2pPr lvl="1">
              <a:spcBef>
                <a:spcPts val="0"/>
              </a:spcBef>
              <a:spcAft>
                <a:spcPts val="0"/>
              </a:spcAft>
              <a:buClr>
                <a:srgbClr val="EDF0F4"/>
              </a:buClr>
              <a:buSzPts val="2600"/>
              <a:buNone/>
              <a:defRPr sz="2600">
                <a:solidFill>
                  <a:srgbClr val="EDF0F4"/>
                </a:solidFill>
              </a:defRPr>
            </a:lvl2pPr>
            <a:lvl3pPr lvl="2">
              <a:spcBef>
                <a:spcPts val="0"/>
              </a:spcBef>
              <a:spcAft>
                <a:spcPts val="0"/>
              </a:spcAft>
              <a:buClr>
                <a:srgbClr val="EDF0F4"/>
              </a:buClr>
              <a:buSzPts val="2600"/>
              <a:buNone/>
              <a:defRPr sz="2600">
                <a:solidFill>
                  <a:srgbClr val="EDF0F4"/>
                </a:solidFill>
              </a:defRPr>
            </a:lvl3pPr>
            <a:lvl4pPr lvl="3">
              <a:spcBef>
                <a:spcPts val="0"/>
              </a:spcBef>
              <a:spcAft>
                <a:spcPts val="0"/>
              </a:spcAft>
              <a:buClr>
                <a:srgbClr val="EDF0F4"/>
              </a:buClr>
              <a:buSzPts val="2600"/>
              <a:buNone/>
              <a:defRPr sz="2600">
                <a:solidFill>
                  <a:srgbClr val="EDF0F4"/>
                </a:solidFill>
              </a:defRPr>
            </a:lvl4pPr>
            <a:lvl5pPr lvl="4">
              <a:spcBef>
                <a:spcPts val="0"/>
              </a:spcBef>
              <a:spcAft>
                <a:spcPts val="0"/>
              </a:spcAft>
              <a:buClr>
                <a:srgbClr val="EDF0F4"/>
              </a:buClr>
              <a:buSzPts val="2600"/>
              <a:buNone/>
              <a:defRPr sz="2600">
                <a:solidFill>
                  <a:srgbClr val="EDF0F4"/>
                </a:solidFill>
              </a:defRPr>
            </a:lvl5pPr>
            <a:lvl6pPr lvl="5">
              <a:spcBef>
                <a:spcPts val="0"/>
              </a:spcBef>
              <a:spcAft>
                <a:spcPts val="0"/>
              </a:spcAft>
              <a:buClr>
                <a:srgbClr val="EDF0F4"/>
              </a:buClr>
              <a:buSzPts val="2600"/>
              <a:buNone/>
              <a:defRPr sz="2600">
                <a:solidFill>
                  <a:srgbClr val="EDF0F4"/>
                </a:solidFill>
              </a:defRPr>
            </a:lvl6pPr>
            <a:lvl7pPr lvl="6">
              <a:spcBef>
                <a:spcPts val="0"/>
              </a:spcBef>
              <a:spcAft>
                <a:spcPts val="0"/>
              </a:spcAft>
              <a:buClr>
                <a:srgbClr val="EDF0F4"/>
              </a:buClr>
              <a:buSzPts val="2600"/>
              <a:buNone/>
              <a:defRPr sz="2600">
                <a:solidFill>
                  <a:srgbClr val="EDF0F4"/>
                </a:solidFill>
              </a:defRPr>
            </a:lvl7pPr>
            <a:lvl8pPr lvl="7">
              <a:spcBef>
                <a:spcPts val="0"/>
              </a:spcBef>
              <a:spcAft>
                <a:spcPts val="0"/>
              </a:spcAft>
              <a:buClr>
                <a:srgbClr val="EDF0F4"/>
              </a:buClr>
              <a:buSzPts val="2600"/>
              <a:buNone/>
              <a:defRPr sz="2600">
                <a:solidFill>
                  <a:srgbClr val="EDF0F4"/>
                </a:solidFill>
              </a:defRPr>
            </a:lvl8pPr>
            <a:lvl9pPr lvl="8">
              <a:spcBef>
                <a:spcPts val="0"/>
              </a:spcBef>
              <a:spcAft>
                <a:spcPts val="0"/>
              </a:spcAft>
              <a:buClr>
                <a:srgbClr val="EDF0F4"/>
              </a:buClr>
              <a:buSzPts val="2600"/>
              <a:buNone/>
              <a:defRPr sz="2600">
                <a:solidFill>
                  <a:srgbClr val="EDF0F4"/>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Shape 39"/>
          <p:cNvSpPr txBox="1">
            <a:spLocks noGrp="1"/>
          </p:cNvSpPr>
          <p:nvPr>
            <p:ph type="sldNum" idx="12"/>
          </p:nvPr>
        </p:nvSpPr>
        <p:spPr>
          <a:xfrm>
            <a:off x="230502"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40" name="Shape 40"/>
          <p:cNvGrpSpPr/>
          <p:nvPr/>
        </p:nvGrpSpPr>
        <p:grpSpPr>
          <a:xfrm>
            <a:off x="830392" y="1191256"/>
            <a:ext cx="745763" cy="45826"/>
            <a:chOff x="4580561" y="2589004"/>
            <a:chExt cx="1064464" cy="25200"/>
          </a:xfrm>
        </p:grpSpPr>
        <p:sp>
          <p:nvSpPr>
            <p:cNvPr id="41" name="Shape 41"/>
            <p:cNvSpPr/>
            <p:nvPr/>
          </p:nvSpPr>
          <p:spPr>
            <a:xfrm rot="-5400000">
              <a:off x="5366325" y="2335504"/>
              <a:ext cx="25200" cy="532200"/>
            </a:xfrm>
            <a:prstGeom prst="rect">
              <a:avLst/>
            </a:prstGeom>
            <a:solidFill>
              <a:srgbClr val="A3D8D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 name="Shape 42"/>
            <p:cNvSpPr/>
            <p:nvPr/>
          </p:nvSpPr>
          <p:spPr>
            <a:xfrm rot="-5400000">
              <a:off x="4836311" y="2333254"/>
              <a:ext cx="25200" cy="536700"/>
            </a:xfrm>
            <a:prstGeom prst="rect">
              <a:avLst/>
            </a:prstGeom>
            <a:solidFill>
              <a:srgbClr val="00979D"/>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43" name="Shape 43"/>
          <p:cNvSpPr txBox="1"/>
          <p:nvPr/>
        </p:nvSpPr>
        <p:spPr>
          <a:xfrm>
            <a:off x="3826167" y="4717408"/>
            <a:ext cx="5116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rgbClr val="A6A7A9"/>
                </a:solidFill>
                <a:latin typeface="Karla"/>
                <a:ea typeface="Karla"/>
                <a:cs typeface="Karla"/>
                <a:sym typeface="Karla"/>
              </a:rPr>
              <a:t>Danny Hanson  |  Combining Human and Machine Transcription</a:t>
            </a:r>
          </a:p>
        </p:txBody>
      </p:sp>
      <p:cxnSp>
        <p:nvCxnSpPr>
          <p:cNvPr id="44" name="Shape 44"/>
          <p:cNvCxnSpPr/>
          <p:nvPr/>
        </p:nvCxnSpPr>
        <p:spPr>
          <a:xfrm rot="10800000">
            <a:off x="8078750" y="4664758"/>
            <a:ext cx="755100" cy="0"/>
          </a:xfrm>
          <a:prstGeom prst="straightConnector1">
            <a:avLst/>
          </a:prstGeom>
          <a:noFill/>
          <a:ln w="38100" cap="flat" cmpd="sng">
            <a:solidFill>
              <a:srgbClr val="A6A7A9"/>
            </a:solidFill>
            <a:prstDash val="solid"/>
            <a:round/>
            <a:headEnd type="none" w="med" len="med"/>
            <a:tailEnd type="none" w="med" len="med"/>
          </a:ln>
        </p:spPr>
      </p:cxnSp>
      <p:sp>
        <p:nvSpPr>
          <p:cNvPr id="45" name="Shape 45"/>
          <p:cNvSpPr/>
          <p:nvPr/>
        </p:nvSpPr>
        <p:spPr>
          <a:xfrm>
            <a:off x="0" y="0"/>
            <a:ext cx="9144000" cy="487800"/>
          </a:xfrm>
          <a:prstGeom prst="rect">
            <a:avLst/>
          </a:prstGeom>
          <a:solidFill>
            <a:srgbClr val="255C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6" name="Shape 46"/>
          <p:cNvPicPr preferRelativeResize="0"/>
          <p:nvPr/>
        </p:nvPicPr>
        <p:blipFill rotWithShape="1">
          <a:blip r:embed="rId2">
            <a:alphaModFix/>
          </a:blip>
          <a:srcRect/>
          <a:stretch/>
        </p:blipFill>
        <p:spPr>
          <a:xfrm>
            <a:off x="7291828" y="154669"/>
            <a:ext cx="1551048" cy="178425"/>
          </a:xfrm>
          <a:prstGeom prst="rect">
            <a:avLst/>
          </a:prstGeom>
          <a:noFill/>
          <a:ln>
            <a:noFill/>
          </a:ln>
        </p:spPr>
      </p:pic>
    </p:spTree>
    <p:extLst>
      <p:ext uri="{BB962C8B-B14F-4D97-AF65-F5344CB8AC3E}">
        <p14:creationId xmlns:p14="http://schemas.microsoft.com/office/powerpoint/2010/main" val="348180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A6A7A9"/>
        </a:solidFill>
        <a:effectLst/>
      </p:bgPr>
    </p:bg>
    <p:spTree>
      <p:nvGrpSpPr>
        <p:cNvPr id="1" name="Shape 68"/>
        <p:cNvGrpSpPr/>
        <p:nvPr/>
      </p:nvGrpSpPr>
      <p:grpSpPr>
        <a:xfrm>
          <a:off x="0" y="0"/>
          <a:ext cx="0" cy="0"/>
          <a:chOff x="0" y="0"/>
          <a:chExt cx="0" cy="0"/>
        </a:xfrm>
      </p:grpSpPr>
      <p:grpSp>
        <p:nvGrpSpPr>
          <p:cNvPr id="69" name="Shape 69"/>
          <p:cNvGrpSpPr/>
          <p:nvPr/>
        </p:nvGrpSpPr>
        <p:grpSpPr>
          <a:xfrm>
            <a:off x="830392" y="4169130"/>
            <a:ext cx="745763" cy="45826"/>
            <a:chOff x="4580561" y="2589004"/>
            <a:chExt cx="1064464" cy="25200"/>
          </a:xfrm>
        </p:grpSpPr>
        <p:sp>
          <p:nvSpPr>
            <p:cNvPr id="70" name="Shape 70"/>
            <p:cNvSpPr/>
            <p:nvPr/>
          </p:nvSpPr>
          <p:spPr>
            <a:xfrm rot="-5400000">
              <a:off x="5366325" y="2335504"/>
              <a:ext cx="25200" cy="532200"/>
            </a:xfrm>
            <a:prstGeom prst="rect">
              <a:avLst/>
            </a:prstGeom>
            <a:solidFill>
              <a:srgbClr val="EDF0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rot="-5400000">
              <a:off x="4836311" y="2333254"/>
              <a:ext cx="25200" cy="536700"/>
            </a:xfrm>
            <a:prstGeom prst="rect">
              <a:avLst/>
            </a:prstGeom>
            <a:solidFill>
              <a:srgbClr val="EDF0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2" name="Shape 72"/>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SzPts val="3600"/>
              <a:buNone/>
              <a:defRPr sz="3600"/>
            </a:lvl1pPr>
            <a:lvl2pPr lvl="1">
              <a:spcBef>
                <a:spcPts val="0"/>
              </a:spcBef>
              <a:spcAft>
                <a:spcPts val="0"/>
              </a:spcAft>
              <a:buClr>
                <a:srgbClr val="EDF0F4"/>
              </a:buClr>
              <a:buSzPts val="3600"/>
              <a:buNone/>
              <a:defRPr sz="3600">
                <a:solidFill>
                  <a:srgbClr val="EDF0F4"/>
                </a:solidFill>
              </a:defRPr>
            </a:lvl2pPr>
            <a:lvl3pPr lvl="2">
              <a:spcBef>
                <a:spcPts val="0"/>
              </a:spcBef>
              <a:spcAft>
                <a:spcPts val="0"/>
              </a:spcAft>
              <a:buClr>
                <a:srgbClr val="EDF0F4"/>
              </a:buClr>
              <a:buSzPts val="3600"/>
              <a:buNone/>
              <a:defRPr sz="3600">
                <a:solidFill>
                  <a:srgbClr val="EDF0F4"/>
                </a:solidFill>
              </a:defRPr>
            </a:lvl3pPr>
            <a:lvl4pPr lvl="3">
              <a:spcBef>
                <a:spcPts val="0"/>
              </a:spcBef>
              <a:spcAft>
                <a:spcPts val="0"/>
              </a:spcAft>
              <a:buClr>
                <a:srgbClr val="EDF0F4"/>
              </a:buClr>
              <a:buSzPts val="3600"/>
              <a:buNone/>
              <a:defRPr sz="3600">
                <a:solidFill>
                  <a:srgbClr val="EDF0F4"/>
                </a:solidFill>
              </a:defRPr>
            </a:lvl4pPr>
            <a:lvl5pPr lvl="4">
              <a:spcBef>
                <a:spcPts val="0"/>
              </a:spcBef>
              <a:spcAft>
                <a:spcPts val="0"/>
              </a:spcAft>
              <a:buClr>
                <a:srgbClr val="EDF0F4"/>
              </a:buClr>
              <a:buSzPts val="3600"/>
              <a:buNone/>
              <a:defRPr sz="3600">
                <a:solidFill>
                  <a:srgbClr val="EDF0F4"/>
                </a:solidFill>
              </a:defRPr>
            </a:lvl5pPr>
            <a:lvl6pPr lvl="5">
              <a:spcBef>
                <a:spcPts val="0"/>
              </a:spcBef>
              <a:spcAft>
                <a:spcPts val="0"/>
              </a:spcAft>
              <a:buClr>
                <a:srgbClr val="EDF0F4"/>
              </a:buClr>
              <a:buSzPts val="3600"/>
              <a:buNone/>
              <a:defRPr sz="3600">
                <a:solidFill>
                  <a:srgbClr val="EDF0F4"/>
                </a:solidFill>
              </a:defRPr>
            </a:lvl6pPr>
            <a:lvl7pPr lvl="6">
              <a:spcBef>
                <a:spcPts val="0"/>
              </a:spcBef>
              <a:spcAft>
                <a:spcPts val="0"/>
              </a:spcAft>
              <a:buClr>
                <a:srgbClr val="EDF0F4"/>
              </a:buClr>
              <a:buSzPts val="3600"/>
              <a:buNone/>
              <a:defRPr sz="3600">
                <a:solidFill>
                  <a:srgbClr val="EDF0F4"/>
                </a:solidFill>
              </a:defRPr>
            </a:lvl7pPr>
            <a:lvl8pPr lvl="7">
              <a:spcBef>
                <a:spcPts val="0"/>
              </a:spcBef>
              <a:spcAft>
                <a:spcPts val="0"/>
              </a:spcAft>
              <a:buClr>
                <a:srgbClr val="EDF0F4"/>
              </a:buClr>
              <a:buSzPts val="3600"/>
              <a:buNone/>
              <a:defRPr sz="3600">
                <a:solidFill>
                  <a:srgbClr val="EDF0F4"/>
                </a:solidFill>
              </a:defRPr>
            </a:lvl8pPr>
            <a:lvl9pPr lvl="8">
              <a:spcBef>
                <a:spcPts val="0"/>
              </a:spcBef>
              <a:spcAft>
                <a:spcPts val="0"/>
              </a:spcAft>
              <a:buClr>
                <a:srgbClr val="EDF0F4"/>
              </a:buClr>
              <a:buSzPts val="3600"/>
              <a:buNone/>
              <a:defRPr sz="3600">
                <a:solidFill>
                  <a:srgbClr val="EDF0F4"/>
                </a:solidFill>
              </a:defRPr>
            </a:lvl9pPr>
          </a:lstStyle>
          <a:p>
            <a:endParaRPr/>
          </a:p>
        </p:txBody>
      </p:sp>
      <p:sp>
        <p:nvSpPr>
          <p:cNvPr id="73" name="Shape 73"/>
          <p:cNvSpPr txBox="1">
            <a:spLocks noGrp="1"/>
          </p:cNvSpPr>
          <p:nvPr>
            <p:ph type="sldNum" idx="12"/>
          </p:nvPr>
        </p:nvSpPr>
        <p:spPr>
          <a:xfrm>
            <a:off x="230502" y="46736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pic>
        <p:nvPicPr>
          <p:cNvPr id="74" name="Shape 74"/>
          <p:cNvPicPr preferRelativeResize="0"/>
          <p:nvPr/>
        </p:nvPicPr>
        <p:blipFill rotWithShape="1">
          <a:blip r:embed="rId2">
            <a:alphaModFix/>
          </a:blip>
          <a:srcRect/>
          <a:stretch/>
        </p:blipFill>
        <p:spPr>
          <a:xfrm>
            <a:off x="7291828" y="154669"/>
            <a:ext cx="1551048" cy="178425"/>
          </a:xfrm>
          <a:prstGeom prst="rect">
            <a:avLst/>
          </a:prstGeom>
          <a:noFill/>
          <a:ln>
            <a:noFill/>
          </a:ln>
        </p:spPr>
      </p:pic>
    </p:spTree>
    <p:extLst>
      <p:ext uri="{BB962C8B-B14F-4D97-AF65-F5344CB8AC3E}">
        <p14:creationId xmlns:p14="http://schemas.microsoft.com/office/powerpoint/2010/main" val="185833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rgbClr val="434343"/>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EDF0F4"/>
              </a:buClr>
              <a:buSzPts val="2800"/>
              <a:buFont typeface="Karla"/>
              <a:buNone/>
              <a:defRPr sz="2800" b="1">
                <a:solidFill>
                  <a:srgbClr val="EDF0F4"/>
                </a:solidFill>
                <a:latin typeface="Karla"/>
                <a:ea typeface="Karla"/>
                <a:cs typeface="Karla"/>
                <a:sym typeface="Karla"/>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rgbClr val="EDF0F4"/>
              </a:buClr>
              <a:buSzPts val="1300"/>
              <a:buFont typeface="Karla"/>
              <a:buChar char="●"/>
              <a:defRPr sz="1300">
                <a:solidFill>
                  <a:srgbClr val="EDF0F4"/>
                </a:solidFill>
                <a:latin typeface="Karla"/>
                <a:ea typeface="Karla"/>
                <a:cs typeface="Karla"/>
                <a:sym typeface="Karla"/>
              </a:defRPr>
            </a:lvl1pPr>
            <a:lvl2pPr marL="914400" lvl="1" indent="-298450">
              <a:lnSpc>
                <a:spcPct val="115000"/>
              </a:lnSpc>
              <a:spcBef>
                <a:spcPts val="1600"/>
              </a:spcBef>
              <a:spcAft>
                <a:spcPts val="0"/>
              </a:spcAft>
              <a:buClr>
                <a:srgbClr val="EDF0F4"/>
              </a:buClr>
              <a:buSzPts val="1100"/>
              <a:buFont typeface="Karla"/>
              <a:buChar char="○"/>
              <a:defRPr sz="1100">
                <a:solidFill>
                  <a:srgbClr val="EDF0F4"/>
                </a:solidFill>
                <a:latin typeface="Karla"/>
                <a:ea typeface="Karla"/>
                <a:cs typeface="Karla"/>
                <a:sym typeface="Karla"/>
              </a:defRPr>
            </a:lvl2pPr>
            <a:lvl3pPr marL="1371600" lvl="2" indent="-298450">
              <a:lnSpc>
                <a:spcPct val="115000"/>
              </a:lnSpc>
              <a:spcBef>
                <a:spcPts val="1600"/>
              </a:spcBef>
              <a:spcAft>
                <a:spcPts val="0"/>
              </a:spcAft>
              <a:buClr>
                <a:srgbClr val="EDF0F4"/>
              </a:buClr>
              <a:buSzPts val="1100"/>
              <a:buFont typeface="Karla"/>
              <a:buChar char="■"/>
              <a:defRPr sz="1100">
                <a:solidFill>
                  <a:srgbClr val="EDF0F4"/>
                </a:solidFill>
                <a:latin typeface="Karla"/>
                <a:ea typeface="Karla"/>
                <a:cs typeface="Karla"/>
                <a:sym typeface="Karla"/>
              </a:defRPr>
            </a:lvl3pPr>
            <a:lvl4pPr marL="1828800" lvl="3" indent="-298450">
              <a:lnSpc>
                <a:spcPct val="115000"/>
              </a:lnSpc>
              <a:spcBef>
                <a:spcPts val="1600"/>
              </a:spcBef>
              <a:spcAft>
                <a:spcPts val="0"/>
              </a:spcAft>
              <a:buClr>
                <a:srgbClr val="EDF0F4"/>
              </a:buClr>
              <a:buSzPts val="1100"/>
              <a:buFont typeface="Karla"/>
              <a:buChar char="●"/>
              <a:defRPr sz="1100">
                <a:solidFill>
                  <a:srgbClr val="EDF0F4"/>
                </a:solidFill>
                <a:latin typeface="Karla"/>
                <a:ea typeface="Karla"/>
                <a:cs typeface="Karla"/>
                <a:sym typeface="Karla"/>
              </a:defRPr>
            </a:lvl4pPr>
            <a:lvl5pPr marL="2286000" lvl="4" indent="-298450">
              <a:lnSpc>
                <a:spcPct val="115000"/>
              </a:lnSpc>
              <a:spcBef>
                <a:spcPts val="1600"/>
              </a:spcBef>
              <a:spcAft>
                <a:spcPts val="0"/>
              </a:spcAft>
              <a:buClr>
                <a:srgbClr val="EDF0F4"/>
              </a:buClr>
              <a:buSzPts val="1100"/>
              <a:buFont typeface="Karla"/>
              <a:buChar char="○"/>
              <a:defRPr sz="1100">
                <a:solidFill>
                  <a:srgbClr val="EDF0F4"/>
                </a:solidFill>
                <a:latin typeface="Karla"/>
                <a:ea typeface="Karla"/>
                <a:cs typeface="Karla"/>
                <a:sym typeface="Karla"/>
              </a:defRPr>
            </a:lvl5pPr>
            <a:lvl6pPr marL="2743200" lvl="5" indent="-298450">
              <a:lnSpc>
                <a:spcPct val="115000"/>
              </a:lnSpc>
              <a:spcBef>
                <a:spcPts val="1600"/>
              </a:spcBef>
              <a:spcAft>
                <a:spcPts val="0"/>
              </a:spcAft>
              <a:buClr>
                <a:srgbClr val="EDF0F4"/>
              </a:buClr>
              <a:buSzPts val="1100"/>
              <a:buFont typeface="Karla"/>
              <a:buChar char="■"/>
              <a:defRPr sz="1100">
                <a:solidFill>
                  <a:srgbClr val="EDF0F4"/>
                </a:solidFill>
                <a:latin typeface="Karla"/>
                <a:ea typeface="Karla"/>
                <a:cs typeface="Karla"/>
                <a:sym typeface="Karla"/>
              </a:defRPr>
            </a:lvl6pPr>
            <a:lvl7pPr marL="3200400" lvl="6" indent="-298450">
              <a:lnSpc>
                <a:spcPct val="115000"/>
              </a:lnSpc>
              <a:spcBef>
                <a:spcPts val="1600"/>
              </a:spcBef>
              <a:spcAft>
                <a:spcPts val="0"/>
              </a:spcAft>
              <a:buClr>
                <a:srgbClr val="EDF0F4"/>
              </a:buClr>
              <a:buSzPts val="1100"/>
              <a:buFont typeface="Karla"/>
              <a:buChar char="●"/>
              <a:defRPr sz="1100">
                <a:solidFill>
                  <a:srgbClr val="EDF0F4"/>
                </a:solidFill>
                <a:latin typeface="Karla"/>
                <a:ea typeface="Karla"/>
                <a:cs typeface="Karla"/>
                <a:sym typeface="Karla"/>
              </a:defRPr>
            </a:lvl7pPr>
            <a:lvl8pPr marL="3657600" lvl="7" indent="-298450">
              <a:lnSpc>
                <a:spcPct val="115000"/>
              </a:lnSpc>
              <a:spcBef>
                <a:spcPts val="1600"/>
              </a:spcBef>
              <a:spcAft>
                <a:spcPts val="0"/>
              </a:spcAft>
              <a:buClr>
                <a:srgbClr val="EDF0F4"/>
              </a:buClr>
              <a:buSzPts val="1100"/>
              <a:buFont typeface="Karla"/>
              <a:buChar char="○"/>
              <a:defRPr sz="1100">
                <a:solidFill>
                  <a:srgbClr val="EDF0F4"/>
                </a:solidFill>
                <a:latin typeface="Karla"/>
                <a:ea typeface="Karla"/>
                <a:cs typeface="Karla"/>
                <a:sym typeface="Karla"/>
              </a:defRPr>
            </a:lvl8pPr>
            <a:lvl9pPr marL="4114800" lvl="8" indent="-298450">
              <a:lnSpc>
                <a:spcPct val="115000"/>
              </a:lnSpc>
              <a:spcBef>
                <a:spcPts val="1600"/>
              </a:spcBef>
              <a:spcAft>
                <a:spcPts val="1600"/>
              </a:spcAft>
              <a:buClr>
                <a:srgbClr val="EDF0F4"/>
              </a:buClr>
              <a:buSzPts val="1100"/>
              <a:buFont typeface="Karla"/>
              <a:buChar char="■"/>
              <a:defRPr sz="1100">
                <a:solidFill>
                  <a:srgbClr val="EDF0F4"/>
                </a:solidFill>
                <a:latin typeface="Karla"/>
                <a:ea typeface="Karla"/>
                <a:cs typeface="Karla"/>
                <a:sym typeface="Karla"/>
              </a:defRPr>
            </a:lvl9pPr>
          </a:lstStyle>
          <a:p>
            <a:endParaRPr/>
          </a:p>
        </p:txBody>
      </p:sp>
      <p:sp>
        <p:nvSpPr>
          <p:cNvPr id="8" name="Shape 8"/>
          <p:cNvSpPr txBox="1">
            <a:spLocks noGrp="1"/>
          </p:cNvSpPr>
          <p:nvPr>
            <p:ph type="sldNum" idx="12"/>
          </p:nvPr>
        </p:nvSpPr>
        <p:spPr>
          <a:xfrm>
            <a:off x="230502" y="4673651"/>
            <a:ext cx="548700" cy="393600"/>
          </a:xfrm>
          <a:prstGeom prst="rect">
            <a:avLst/>
          </a:prstGeom>
          <a:noFill/>
          <a:ln>
            <a:noFill/>
          </a:ln>
        </p:spPr>
        <p:txBody>
          <a:bodyPr spcFirstLastPara="1" wrap="square" lIns="91425" tIns="91425" rIns="91425" bIns="91425" anchor="ctr" anchorCtr="0">
            <a:noAutofit/>
          </a:bodyPr>
          <a:lstStyle>
            <a:lvl1pPr lvl="0" rtl="0">
              <a:buNone/>
              <a:defRPr sz="1000" b="1">
                <a:solidFill>
                  <a:schemeClr val="accent1"/>
                </a:solidFill>
                <a:latin typeface="Karla"/>
                <a:ea typeface="Karla"/>
                <a:cs typeface="Karla"/>
                <a:sym typeface="Karla"/>
              </a:defRPr>
            </a:lvl1pPr>
            <a:lvl2pPr lvl="1" rtl="0">
              <a:buNone/>
              <a:defRPr sz="1000" b="1">
                <a:solidFill>
                  <a:schemeClr val="accent1"/>
                </a:solidFill>
                <a:latin typeface="Karla"/>
                <a:ea typeface="Karla"/>
                <a:cs typeface="Karla"/>
                <a:sym typeface="Karla"/>
              </a:defRPr>
            </a:lvl2pPr>
            <a:lvl3pPr lvl="2" rtl="0">
              <a:buNone/>
              <a:defRPr sz="1000" b="1">
                <a:solidFill>
                  <a:schemeClr val="accent1"/>
                </a:solidFill>
                <a:latin typeface="Karla"/>
                <a:ea typeface="Karla"/>
                <a:cs typeface="Karla"/>
                <a:sym typeface="Karla"/>
              </a:defRPr>
            </a:lvl3pPr>
            <a:lvl4pPr lvl="3" rtl="0">
              <a:buNone/>
              <a:defRPr sz="1000" b="1">
                <a:solidFill>
                  <a:schemeClr val="accent1"/>
                </a:solidFill>
                <a:latin typeface="Karla"/>
                <a:ea typeface="Karla"/>
                <a:cs typeface="Karla"/>
                <a:sym typeface="Karla"/>
              </a:defRPr>
            </a:lvl4pPr>
            <a:lvl5pPr lvl="4" rtl="0">
              <a:buNone/>
              <a:defRPr sz="1000" b="1">
                <a:solidFill>
                  <a:schemeClr val="accent1"/>
                </a:solidFill>
                <a:latin typeface="Karla"/>
                <a:ea typeface="Karla"/>
                <a:cs typeface="Karla"/>
                <a:sym typeface="Karla"/>
              </a:defRPr>
            </a:lvl5pPr>
            <a:lvl6pPr lvl="5" rtl="0">
              <a:buNone/>
              <a:defRPr sz="1000" b="1">
                <a:solidFill>
                  <a:schemeClr val="accent1"/>
                </a:solidFill>
                <a:latin typeface="Karla"/>
                <a:ea typeface="Karla"/>
                <a:cs typeface="Karla"/>
                <a:sym typeface="Karla"/>
              </a:defRPr>
            </a:lvl6pPr>
            <a:lvl7pPr lvl="6" rtl="0">
              <a:buNone/>
              <a:defRPr sz="1000" b="1">
                <a:solidFill>
                  <a:schemeClr val="accent1"/>
                </a:solidFill>
                <a:latin typeface="Karla"/>
                <a:ea typeface="Karla"/>
                <a:cs typeface="Karla"/>
                <a:sym typeface="Karla"/>
              </a:defRPr>
            </a:lvl7pPr>
            <a:lvl8pPr lvl="7" rtl="0">
              <a:buNone/>
              <a:defRPr sz="1000" b="1">
                <a:solidFill>
                  <a:schemeClr val="accent1"/>
                </a:solidFill>
                <a:latin typeface="Karla"/>
                <a:ea typeface="Karla"/>
                <a:cs typeface="Karla"/>
                <a:sym typeface="Karla"/>
              </a:defRPr>
            </a:lvl8pPr>
            <a:lvl9pPr lvl="8" rtl="0">
              <a:buNone/>
              <a:defRPr sz="1000" b="1">
                <a:solidFill>
                  <a:schemeClr val="accent1"/>
                </a:solidFill>
                <a:latin typeface="Karla"/>
                <a:ea typeface="Karla"/>
                <a:cs typeface="Karla"/>
                <a:sym typeface="Karl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 id="2147483657" r:id="rId6"/>
    <p:sldLayoutId id="2147483658"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200" dirty="0"/>
              <a:t>Combining Human and Machine Transcriptions on the Zooniverse Platform</a:t>
            </a:r>
            <a:endParaRPr sz="4400" dirty="0"/>
          </a:p>
        </p:txBody>
      </p:sp>
      <p:sp>
        <p:nvSpPr>
          <p:cNvPr id="106" name="Shape 106"/>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Danny Hanson</a:t>
            </a:r>
          </a:p>
        </p:txBody>
      </p:sp>
      <p:pic>
        <p:nvPicPr>
          <p:cNvPr id="115" name="Shape 115"/>
          <p:cNvPicPr preferRelativeResize="0"/>
          <p:nvPr/>
        </p:nvPicPr>
        <p:blipFill rotWithShape="1">
          <a:blip r:embed="rId3">
            <a:alphaModFix/>
          </a:blip>
          <a:srcRect/>
          <a:stretch/>
        </p:blipFill>
        <p:spPr>
          <a:xfrm>
            <a:off x="7291828" y="154669"/>
            <a:ext cx="1551048" cy="17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How do we get transcriptions?</a:t>
            </a:r>
            <a:endParaRPr dirty="0"/>
          </a:p>
        </p:txBody>
      </p:sp>
      <p:sp>
        <p:nvSpPr>
          <p:cNvPr id="181" name="Shape 181"/>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285750" indent="-285750">
              <a:spcAft>
                <a:spcPts val="1600"/>
              </a:spcAft>
            </a:pPr>
            <a:r>
              <a:rPr lang="en-US" dirty="0"/>
              <a:t>Domain experts</a:t>
            </a:r>
          </a:p>
          <a:p>
            <a:pPr marL="742950" lvl="1" indent="-285750">
              <a:spcBef>
                <a:spcPts val="0"/>
              </a:spcBef>
              <a:spcAft>
                <a:spcPts val="1600"/>
              </a:spcAft>
            </a:pPr>
            <a:r>
              <a:rPr lang="en-US" dirty="0"/>
              <a:t>E.g. historians, linguists</a:t>
            </a:r>
            <a:endParaRPr dirty="0"/>
          </a:p>
        </p:txBody>
      </p:sp>
      <p:pic>
        <p:nvPicPr>
          <p:cNvPr id="1026" name="Picture 2" descr="File:Escribano.jpg">
            <a:extLst>
              <a:ext uri="{FF2B5EF4-FFF2-40B4-BE49-F238E27FC236}">
                <a16:creationId xmlns:a16="http://schemas.microsoft.com/office/drawing/2014/main" id="{014462BA-124F-47DF-8709-4541F8C1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527" y="1123950"/>
            <a:ext cx="3526602" cy="27272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10C4D5-AF8B-49E5-AB1D-2EE8C050F3F4}"/>
              </a:ext>
            </a:extLst>
          </p:cNvPr>
          <p:cNvSpPr txBox="1"/>
          <p:nvPr/>
        </p:nvSpPr>
        <p:spPr>
          <a:xfrm>
            <a:off x="4659527" y="3881050"/>
            <a:ext cx="3526602" cy="246221"/>
          </a:xfrm>
          <a:prstGeom prst="rect">
            <a:avLst/>
          </a:prstGeom>
          <a:noFill/>
        </p:spPr>
        <p:txBody>
          <a:bodyPr wrap="square" rtlCol="0">
            <a:spAutoFit/>
          </a:bodyPr>
          <a:lstStyle/>
          <a:p>
            <a:r>
              <a:rPr lang="fr-FR" sz="500" dirty="0">
                <a:solidFill>
                  <a:schemeClr val="bg1"/>
                </a:solidFill>
              </a:rPr>
              <a:t>Bernard </a:t>
            </a:r>
            <a:r>
              <a:rPr lang="fr-FR" sz="500" dirty="0" err="1">
                <a:solidFill>
                  <a:schemeClr val="bg1"/>
                </a:solidFill>
              </a:rPr>
              <a:t>Bousmanne</a:t>
            </a:r>
            <a:r>
              <a:rPr lang="fr-FR" sz="500" dirty="0">
                <a:solidFill>
                  <a:schemeClr val="bg1"/>
                </a:solidFill>
              </a:rPr>
              <a:t> et Thierry Delcourt (</a:t>
            </a:r>
            <a:r>
              <a:rPr lang="fr-FR" sz="500" dirty="0" err="1">
                <a:solidFill>
                  <a:schemeClr val="bg1"/>
                </a:solidFill>
              </a:rPr>
              <a:t>dir</a:t>
            </a:r>
            <a:r>
              <a:rPr lang="fr-FR" sz="500" dirty="0">
                <a:solidFill>
                  <a:schemeClr val="bg1"/>
                </a:solidFill>
              </a:rPr>
              <a:t>.), </a:t>
            </a:r>
            <a:r>
              <a:rPr lang="fr-FR" sz="500" i="1" dirty="0">
                <a:solidFill>
                  <a:schemeClr val="bg1"/>
                </a:solidFill>
              </a:rPr>
              <a:t>Miniatures flamandes</a:t>
            </a:r>
            <a:r>
              <a:rPr lang="fr-FR" sz="500" dirty="0">
                <a:solidFill>
                  <a:schemeClr val="bg1"/>
                </a:solidFill>
              </a:rPr>
              <a:t>, Bibliothèque nationale de France/Bibliothèque royale de Belgique, 2012, 464</a:t>
            </a:r>
            <a:endParaRPr lang="en-US" sz="5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How do we get transcriptions?</a:t>
            </a:r>
            <a:endParaRPr dirty="0"/>
          </a:p>
        </p:txBody>
      </p:sp>
      <p:sp>
        <p:nvSpPr>
          <p:cNvPr id="181" name="Shape 181"/>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285750" indent="-285750">
              <a:spcAft>
                <a:spcPts val="1600"/>
              </a:spcAft>
            </a:pPr>
            <a:r>
              <a:rPr lang="en-US" dirty="0"/>
              <a:t>Domain experts</a:t>
            </a:r>
          </a:p>
          <a:p>
            <a:pPr marL="742950" lvl="1" indent="-285750">
              <a:spcBef>
                <a:spcPts val="0"/>
              </a:spcBef>
              <a:spcAft>
                <a:spcPts val="1600"/>
              </a:spcAft>
            </a:pPr>
            <a:r>
              <a:rPr lang="en-US" dirty="0"/>
              <a:t>E.g. historians, linguists</a:t>
            </a:r>
          </a:p>
          <a:p>
            <a:pPr marL="285750" indent="-285750">
              <a:spcAft>
                <a:spcPts val="1600"/>
              </a:spcAft>
            </a:pPr>
            <a:r>
              <a:rPr lang="en-US" dirty="0"/>
              <a:t>Optical Character Recognition (OCR)</a:t>
            </a:r>
            <a:endParaRPr dirty="0"/>
          </a:p>
        </p:txBody>
      </p:sp>
      <p:pic>
        <p:nvPicPr>
          <p:cNvPr id="10" name="Picture 9">
            <a:extLst>
              <a:ext uri="{FF2B5EF4-FFF2-40B4-BE49-F238E27FC236}">
                <a16:creationId xmlns:a16="http://schemas.microsoft.com/office/drawing/2014/main" id="{A36E446E-D89E-4E98-905C-9C2F6A9C16A1}"/>
              </a:ext>
            </a:extLst>
          </p:cNvPr>
          <p:cNvPicPr>
            <a:picLocks noChangeAspect="1"/>
          </p:cNvPicPr>
          <p:nvPr/>
        </p:nvPicPr>
        <p:blipFill>
          <a:blip r:embed="rId3"/>
          <a:stretch>
            <a:fillRect/>
          </a:stretch>
        </p:blipFill>
        <p:spPr>
          <a:xfrm>
            <a:off x="5222205" y="819807"/>
            <a:ext cx="2625563" cy="3436320"/>
          </a:xfrm>
          <a:prstGeom prst="rect">
            <a:avLst/>
          </a:prstGeom>
        </p:spPr>
      </p:pic>
      <p:sp>
        <p:nvSpPr>
          <p:cNvPr id="11" name="Rectangle 10">
            <a:extLst>
              <a:ext uri="{FF2B5EF4-FFF2-40B4-BE49-F238E27FC236}">
                <a16:creationId xmlns:a16="http://schemas.microsoft.com/office/drawing/2014/main" id="{AB79B65A-F6EA-4051-AA4F-0DE25EF97C05}"/>
              </a:ext>
            </a:extLst>
          </p:cNvPr>
          <p:cNvSpPr/>
          <p:nvPr/>
        </p:nvSpPr>
        <p:spPr>
          <a:xfrm>
            <a:off x="5694852" y="4256127"/>
            <a:ext cx="1680268" cy="169277"/>
          </a:xfrm>
          <a:prstGeom prst="rect">
            <a:avLst/>
          </a:prstGeom>
        </p:spPr>
        <p:txBody>
          <a:bodyPr wrap="none">
            <a:spAutoFit/>
          </a:bodyPr>
          <a:lstStyle/>
          <a:p>
            <a:r>
              <a:rPr lang="en-US" sz="500" dirty="0">
                <a:solidFill>
                  <a:schemeClr val="bg1"/>
                </a:solidFill>
              </a:rPr>
              <a:t>https://www.flickr.com/photos/mmathab/5455177550/</a:t>
            </a:r>
          </a:p>
        </p:txBody>
      </p:sp>
    </p:spTree>
    <p:extLst>
      <p:ext uri="{BB962C8B-B14F-4D97-AF65-F5344CB8AC3E}">
        <p14:creationId xmlns:p14="http://schemas.microsoft.com/office/powerpoint/2010/main" val="303075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r>
              <a:rPr lang="en-US" dirty="0"/>
              <a:t>Why Doesn't OCR work?</a:t>
            </a:r>
          </a:p>
        </p:txBody>
      </p:sp>
      <p:sp>
        <p:nvSpPr>
          <p:cNvPr id="181" name="Shape 181"/>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285750" indent="-285750"/>
            <a:r>
              <a:rPr lang="en-US" dirty="0"/>
              <a:t>Can't we do individual letters well?</a:t>
            </a:r>
          </a:p>
          <a:p>
            <a:pPr lvl="1">
              <a:lnSpc>
                <a:spcPct val="114999"/>
              </a:lnSpc>
              <a:spcBef>
                <a:spcPts val="0"/>
              </a:spcBef>
            </a:pPr>
            <a:r>
              <a:rPr lang="en-US" dirty="0"/>
              <a:t>E.g. MNIST</a:t>
            </a:r>
          </a:p>
          <a:p>
            <a:pPr marL="285750" indent="-285750">
              <a:lnSpc>
                <a:spcPct val="114999"/>
              </a:lnSpc>
            </a:pPr>
            <a:r>
              <a:rPr lang="en-US" dirty="0"/>
              <a:t>Well what about cursive?</a:t>
            </a:r>
            <a:endParaRPr dirty="0"/>
          </a:p>
        </p:txBody>
      </p:sp>
      <p:pic>
        <p:nvPicPr>
          <p:cNvPr id="3" name="Picture 3" descr="A close up of a keyboard&#10;&#10;Description generated with high confidence">
            <a:extLst>
              <a:ext uri="{FF2B5EF4-FFF2-40B4-BE49-F238E27FC236}">
                <a16:creationId xmlns:a16="http://schemas.microsoft.com/office/drawing/2014/main" id="{C6C3EED8-CC2B-4F53-BA58-A964BB5C1A26}"/>
              </a:ext>
            </a:extLst>
          </p:cNvPr>
          <p:cNvPicPr>
            <a:picLocks noChangeAspect="1"/>
          </p:cNvPicPr>
          <p:nvPr/>
        </p:nvPicPr>
        <p:blipFill>
          <a:blip r:embed="rId3"/>
          <a:stretch>
            <a:fillRect/>
          </a:stretch>
        </p:blipFill>
        <p:spPr>
          <a:xfrm>
            <a:off x="5007935" y="1140087"/>
            <a:ext cx="3401089" cy="2065884"/>
          </a:xfrm>
          <a:prstGeom prst="rect">
            <a:avLst/>
          </a:prstGeom>
        </p:spPr>
      </p:pic>
      <p:sp>
        <p:nvSpPr>
          <p:cNvPr id="6" name="Rectangle 5">
            <a:extLst>
              <a:ext uri="{FF2B5EF4-FFF2-40B4-BE49-F238E27FC236}">
                <a16:creationId xmlns:a16="http://schemas.microsoft.com/office/drawing/2014/main" id="{2AB36960-5CCB-47A2-8738-850C04B56261}"/>
              </a:ext>
            </a:extLst>
          </p:cNvPr>
          <p:cNvSpPr/>
          <p:nvPr/>
        </p:nvSpPr>
        <p:spPr>
          <a:xfrm>
            <a:off x="5907502" y="3026737"/>
            <a:ext cx="1877437" cy="169277"/>
          </a:xfrm>
          <a:prstGeom prst="rect">
            <a:avLst/>
          </a:prstGeom>
        </p:spPr>
        <p:txBody>
          <a:bodyPr wrap="none" anchor="t">
            <a:spAutoFit/>
          </a:bodyPr>
          <a:lstStyle/>
          <a:p>
            <a:r>
              <a:rPr lang="en-US" sz="500" dirty="0">
                <a:solidFill>
                  <a:schemeClr val="bg1"/>
                </a:solidFill>
              </a:rPr>
              <a:t>https://commons.wikimedia.org/wiki/File:MnistExamples.png</a:t>
            </a:r>
          </a:p>
        </p:txBody>
      </p:sp>
      <p:pic>
        <p:nvPicPr>
          <p:cNvPr id="7" name="Picture 8" descr="A picture containing animal, object&#10;&#10;Description generated with high confidence">
            <a:extLst>
              <a:ext uri="{FF2B5EF4-FFF2-40B4-BE49-F238E27FC236}">
                <a16:creationId xmlns:a16="http://schemas.microsoft.com/office/drawing/2014/main" id="{FCDA626B-45C7-4013-B2B2-D99EDCE24C47}"/>
              </a:ext>
            </a:extLst>
          </p:cNvPr>
          <p:cNvPicPr>
            <a:picLocks noChangeAspect="1"/>
          </p:cNvPicPr>
          <p:nvPr/>
        </p:nvPicPr>
        <p:blipFill>
          <a:blip r:embed="rId4"/>
          <a:stretch>
            <a:fillRect/>
          </a:stretch>
        </p:blipFill>
        <p:spPr>
          <a:xfrm>
            <a:off x="4540546" y="3371960"/>
            <a:ext cx="1053067" cy="359957"/>
          </a:xfrm>
          <a:prstGeom prst="rect">
            <a:avLst/>
          </a:prstGeom>
        </p:spPr>
      </p:pic>
      <p:pic>
        <p:nvPicPr>
          <p:cNvPr id="10" name="Picture 10" descr="A picture containing animal, insect&#10;&#10;Description generated with very high confidence">
            <a:extLst>
              <a:ext uri="{FF2B5EF4-FFF2-40B4-BE49-F238E27FC236}">
                <a16:creationId xmlns:a16="http://schemas.microsoft.com/office/drawing/2014/main" id="{7FC6070E-319A-4D82-AF8E-0975F991AC82}"/>
              </a:ext>
            </a:extLst>
          </p:cNvPr>
          <p:cNvPicPr>
            <a:picLocks noChangeAspect="1"/>
          </p:cNvPicPr>
          <p:nvPr/>
        </p:nvPicPr>
        <p:blipFill>
          <a:blip r:embed="rId5"/>
          <a:stretch>
            <a:fillRect/>
          </a:stretch>
        </p:blipFill>
        <p:spPr>
          <a:xfrm>
            <a:off x="4542760" y="3853630"/>
            <a:ext cx="4171950" cy="386775"/>
          </a:xfrm>
          <a:prstGeom prst="rect">
            <a:avLst/>
          </a:prstGeom>
        </p:spPr>
      </p:pic>
    </p:spTree>
    <p:extLst>
      <p:ext uri="{BB962C8B-B14F-4D97-AF65-F5344CB8AC3E}">
        <p14:creationId xmlns:p14="http://schemas.microsoft.com/office/powerpoint/2010/main" val="171634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r>
              <a:rPr lang="en-US" dirty="0"/>
              <a:t>Transcription approaches</a:t>
            </a:r>
            <a:endParaRPr dirty="0"/>
          </a:p>
        </p:txBody>
      </p:sp>
      <p:sp>
        <p:nvSpPr>
          <p:cNvPr id="127" name="Shape 127"/>
          <p:cNvSpPr txBox="1"/>
          <p:nvPr/>
        </p:nvSpPr>
        <p:spPr>
          <a:xfrm>
            <a:off x="729450" y="3172900"/>
            <a:ext cx="4663800" cy="114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endParaRPr dirty="0">
              <a:solidFill>
                <a:schemeClr val="lt1"/>
              </a:solidFill>
              <a:latin typeface="Karla"/>
              <a:ea typeface="Karla"/>
              <a:cs typeface="Karla"/>
              <a:sym typeface="Karla"/>
            </a:endParaRPr>
          </a:p>
        </p:txBody>
      </p:sp>
    </p:spTree>
    <p:extLst>
      <p:ext uri="{BB962C8B-B14F-4D97-AF65-F5344CB8AC3E}">
        <p14:creationId xmlns:p14="http://schemas.microsoft.com/office/powerpoint/2010/main" val="428761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lvl="0"/>
            <a:r>
              <a:rPr lang="en-US" dirty="0"/>
              <a:t>Crowdsourcing</a:t>
            </a:r>
            <a:endParaRPr dirty="0"/>
          </a:p>
        </p:txBody>
      </p:sp>
      <p:sp>
        <p:nvSpPr>
          <p:cNvPr id="187" name="Shape 187"/>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“The practice of obtaining information or input into a task or project by enlisting the services of a large number of people, either paid or unpaid, typically via the Internet.”</a:t>
            </a:r>
            <a:br>
              <a:rPr lang="en-US" dirty="0"/>
            </a:br>
            <a:r>
              <a:rPr lang="en-US" dirty="0"/>
              <a:t>	- Oxford English Dictionary</a:t>
            </a:r>
          </a:p>
          <a:p>
            <a:pPr marL="0" lvl="0" indent="0">
              <a:spcBef>
                <a:spcPts val="0"/>
              </a:spcBef>
              <a:spcAft>
                <a:spcPts val="1600"/>
              </a:spcAft>
              <a:buNone/>
            </a:pPr>
            <a:endParaRPr dirty="0"/>
          </a:p>
        </p:txBody>
      </p:sp>
      <p:sp>
        <p:nvSpPr>
          <p:cNvPr id="188" name="Shape 188"/>
          <p:cNvSpPr txBox="1">
            <a:spLocks noGrp="1"/>
          </p:cNvSpPr>
          <p:nvPr>
            <p:ph type="body" idx="2"/>
          </p:nvPr>
        </p:nvSpPr>
        <p:spPr>
          <a:xfrm>
            <a:off x="4643604" y="2080059"/>
            <a:ext cx="3774300" cy="2514463"/>
          </a:xfrm>
          <a:prstGeom prst="rect">
            <a:avLst/>
          </a:prstGeom>
        </p:spPr>
        <p:txBody>
          <a:bodyPr spcFirstLastPara="1" wrap="square" lIns="91425" tIns="91425" rIns="91425" bIns="91425" anchor="t" anchorCtr="0">
            <a:noAutofit/>
          </a:bodyPr>
          <a:lstStyle/>
          <a:p>
            <a:pPr marL="0" indent="0">
              <a:buNone/>
            </a:pPr>
            <a:r>
              <a:rPr lang="en-US" dirty="0"/>
              <a:t>For example: </a:t>
            </a:r>
          </a:p>
          <a:p>
            <a:pPr marL="285750" indent="-285750"/>
            <a:r>
              <a:rPr lang="en-US" dirty="0" err="1"/>
              <a:t>Zooniverse</a:t>
            </a:r>
          </a:p>
          <a:p>
            <a:pPr marL="285750" indent="-285750">
              <a:lnSpc>
                <a:spcPct val="114999"/>
              </a:lnSpc>
            </a:pPr>
            <a:r>
              <a:rPr lang="en-US" dirty="0"/>
              <a:t>Amazon Mechanical Turk</a:t>
            </a:r>
          </a:p>
          <a:p>
            <a:pPr marL="285750" indent="-285750">
              <a:lnSpc>
                <a:spcPct val="114999"/>
              </a:lnSpc>
            </a:pPr>
            <a:r>
              <a:rPr lang="en-US" dirty="0"/>
              <a:t>Transcribe Bentham (UCL)</a:t>
            </a:r>
          </a:p>
        </p:txBody>
      </p:sp>
    </p:spTree>
    <p:extLst>
      <p:ext uri="{BB962C8B-B14F-4D97-AF65-F5344CB8AC3E}">
        <p14:creationId xmlns:p14="http://schemas.microsoft.com/office/powerpoint/2010/main" val="267231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t>An example of a transcription project – Anti-Slavery Manuscripts (Zooniverse)</a:t>
            </a:r>
            <a:endParaRPr dirty="0"/>
          </a:p>
        </p:txBody>
      </p:sp>
      <p:pic>
        <p:nvPicPr>
          <p:cNvPr id="3" name="Picture 2">
            <a:extLst>
              <a:ext uri="{FF2B5EF4-FFF2-40B4-BE49-F238E27FC236}">
                <a16:creationId xmlns:a16="http://schemas.microsoft.com/office/drawing/2014/main" id="{D1E0E994-5FAD-4B41-9FB3-7A7854408922}"/>
              </a:ext>
            </a:extLst>
          </p:cNvPr>
          <p:cNvPicPr>
            <a:picLocks noChangeAspect="1"/>
          </p:cNvPicPr>
          <p:nvPr/>
        </p:nvPicPr>
        <p:blipFill>
          <a:blip r:embed="rId3"/>
          <a:stretch>
            <a:fillRect/>
          </a:stretch>
        </p:blipFill>
        <p:spPr>
          <a:xfrm>
            <a:off x="482600" y="310449"/>
            <a:ext cx="6391600" cy="3817517"/>
          </a:xfrm>
          <a:prstGeom prst="rect">
            <a:avLst/>
          </a:prstGeom>
        </p:spPr>
      </p:pic>
    </p:spTree>
    <p:extLst>
      <p:ext uri="{BB962C8B-B14F-4D97-AF65-F5344CB8AC3E}">
        <p14:creationId xmlns:p14="http://schemas.microsoft.com/office/powerpoint/2010/main" val="678437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Machine transcription</a:t>
            </a:r>
            <a:endParaRPr dirty="0"/>
          </a:p>
        </p:txBody>
      </p:sp>
      <p:sp>
        <p:nvSpPr>
          <p:cNvPr id="138" name="Shape 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285750" indent="-285750">
              <a:spcAft>
                <a:spcPts val="1600"/>
              </a:spcAft>
            </a:pPr>
            <a:r>
              <a:rPr lang="en-US" dirty="0"/>
              <a:t>Handwritten Text Recognition (HTR)</a:t>
            </a:r>
          </a:p>
          <a:p>
            <a:pPr marL="285750" indent="-285750">
              <a:spcAft>
                <a:spcPts val="1600"/>
              </a:spcAft>
            </a:pPr>
            <a:r>
              <a:rPr lang="en-US" dirty="0"/>
              <a:t>Methods are taken from automatic speech recognition</a:t>
            </a:r>
          </a:p>
          <a:p>
            <a:pPr marL="285750" indent="-285750">
              <a:spcAft>
                <a:spcPts val="1600"/>
              </a:spcAft>
            </a:pPr>
            <a:r>
              <a:rPr lang="en-US" dirty="0"/>
              <a:t>Active field – a long way until full automation is possible</a:t>
            </a:r>
          </a:p>
        </p:txBody>
      </p:sp>
    </p:spTree>
    <p:extLst>
      <p:ext uri="{BB962C8B-B14F-4D97-AF65-F5344CB8AC3E}">
        <p14:creationId xmlns:p14="http://schemas.microsoft.com/office/powerpoint/2010/main" val="147600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lvl="0"/>
            <a:r>
              <a:rPr lang="en-US" sz="3200" dirty="0">
                <a:solidFill>
                  <a:srgbClr val="255C67"/>
                </a:solidFill>
              </a:rPr>
              <a:t>Project Goal:</a:t>
            </a:r>
            <a:br>
              <a:rPr lang="en-US" sz="3200" dirty="0">
                <a:solidFill>
                  <a:srgbClr val="255C67"/>
                </a:solidFill>
              </a:rPr>
            </a:br>
            <a:r>
              <a:rPr lang="en-US" sz="3200" dirty="0">
                <a:solidFill>
                  <a:srgbClr val="255C67"/>
                </a:solidFill>
              </a:rPr>
              <a:t>Combine humans and machines to make transcription more efficient and accurate than either can be on their own.</a:t>
            </a:r>
          </a:p>
        </p:txBody>
      </p:sp>
    </p:spTree>
    <p:extLst>
      <p:ext uri="{BB962C8B-B14F-4D97-AF65-F5344CB8AC3E}">
        <p14:creationId xmlns:p14="http://schemas.microsoft.com/office/powerpoint/2010/main" val="2884991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r>
              <a:rPr lang="en-US" dirty="0"/>
              <a:t>Handwriting recognition model</a:t>
            </a:r>
          </a:p>
        </p:txBody>
      </p:sp>
      <p:sp>
        <p:nvSpPr>
          <p:cNvPr id="127" name="Shape 127"/>
          <p:cNvSpPr txBox="1"/>
          <p:nvPr/>
        </p:nvSpPr>
        <p:spPr>
          <a:xfrm>
            <a:off x="729450" y="3172900"/>
            <a:ext cx="4663800" cy="114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endParaRPr dirty="0">
              <a:solidFill>
                <a:schemeClr val="lt1"/>
              </a:solidFill>
              <a:latin typeface="Karla"/>
              <a:ea typeface="Karla"/>
              <a:cs typeface="Karla"/>
              <a:sym typeface="Karla"/>
            </a:endParaRPr>
          </a:p>
        </p:txBody>
      </p:sp>
    </p:spTree>
    <p:extLst>
      <p:ext uri="{BB962C8B-B14F-4D97-AF65-F5344CB8AC3E}">
        <p14:creationId xmlns:p14="http://schemas.microsoft.com/office/powerpoint/2010/main" val="2933625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r>
              <a:rPr lang="en-US" dirty="0"/>
              <a:t>Text Segmentation</a:t>
            </a:r>
            <a:endParaRPr dirty="0"/>
          </a:p>
        </p:txBody>
      </p:sp>
      <p:sp>
        <p:nvSpPr>
          <p:cNvPr id="138" name="Shape 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285750" indent="-285750">
              <a:spcAft>
                <a:spcPts val="1600"/>
              </a:spcAft>
            </a:pPr>
            <a:r>
              <a:rPr lang="en-US" dirty="0"/>
              <a:t>Split images (pages) into individual lines of text</a:t>
            </a:r>
          </a:p>
          <a:p>
            <a:pPr marL="285750" indent="-285750">
              <a:spcAft>
                <a:spcPts val="1600"/>
              </a:spcAft>
            </a:pPr>
            <a:r>
              <a:rPr lang="en-US" dirty="0"/>
              <a:t>Projection profile method</a:t>
            </a:r>
            <a:endParaRPr dirty="0"/>
          </a:p>
        </p:txBody>
      </p:sp>
    </p:spTree>
    <p:extLst>
      <p:ext uri="{BB962C8B-B14F-4D97-AF65-F5344CB8AC3E}">
        <p14:creationId xmlns:p14="http://schemas.microsoft.com/office/powerpoint/2010/main" val="194284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Overview</a:t>
            </a:r>
            <a:endParaRPr dirty="0"/>
          </a:p>
        </p:txBody>
      </p:sp>
      <p:sp>
        <p:nvSpPr>
          <p:cNvPr id="121" name="Shape 1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342900" indent="-342900">
              <a:buFont typeface="+mj-lt"/>
              <a:buAutoNum type="arabicPeriod"/>
            </a:pPr>
            <a:r>
              <a:rPr lang="en-US" sz="1600" dirty="0"/>
              <a:t>Background</a:t>
            </a:r>
          </a:p>
          <a:p>
            <a:pPr marL="342900" indent="-342900">
              <a:lnSpc>
                <a:spcPct val="114999"/>
              </a:lnSpc>
              <a:buAutoNum type="arabicPeriod"/>
            </a:pPr>
            <a:r>
              <a:rPr lang="en-US" sz="1600" dirty="0"/>
              <a:t>What is transcription?</a:t>
            </a:r>
            <a:endParaRPr lang="en-US" dirty="0"/>
          </a:p>
          <a:p>
            <a:pPr marL="342900" indent="-342900">
              <a:lnSpc>
                <a:spcPct val="114999"/>
              </a:lnSpc>
              <a:buAutoNum type="arabicPeriod"/>
            </a:pPr>
            <a:r>
              <a:rPr lang="en-US" sz="1600" dirty="0"/>
              <a:t>Transcription approaches</a:t>
            </a:r>
            <a:endParaRPr lang="en-US" dirty="0"/>
          </a:p>
          <a:p>
            <a:pPr marL="342900" indent="-342900">
              <a:lnSpc>
                <a:spcPct val="114999"/>
              </a:lnSpc>
              <a:buFont typeface="Karla"/>
              <a:buAutoNum type="arabicPeriod"/>
            </a:pPr>
            <a:r>
              <a:rPr lang="en-US" sz="1600" dirty="0"/>
              <a:t>Handwriting recognition model</a:t>
            </a:r>
            <a:endParaRPr lang="en-US" dirty="0"/>
          </a:p>
          <a:p>
            <a:pPr marL="342900" lvl="0" indent="-342900">
              <a:spcBef>
                <a:spcPts val="0"/>
              </a:spcBef>
              <a:spcAft>
                <a:spcPts val="0"/>
              </a:spcAft>
              <a:buFont typeface="+mj-lt"/>
              <a:buAutoNum type="arabicPeriod"/>
            </a:pPr>
            <a:r>
              <a:rPr lang="en-US" sz="1600" dirty="0"/>
              <a:t>Results</a:t>
            </a:r>
          </a:p>
          <a:p>
            <a:pPr marL="342900" lvl="0" indent="-342900">
              <a:spcBef>
                <a:spcPts val="0"/>
              </a:spcBef>
              <a:spcAft>
                <a:spcPts val="0"/>
              </a:spcAft>
              <a:buFont typeface="+mj-lt"/>
              <a:buAutoNum type="arabicPeriod"/>
            </a:pPr>
            <a:r>
              <a:rPr lang="en-US" sz="1600" dirty="0"/>
              <a:t>Next steps</a:t>
            </a:r>
          </a:p>
          <a:p>
            <a:pPr marL="342900" indent="-342900">
              <a:lnSpc>
                <a:spcPct val="114999"/>
              </a:lnSpc>
              <a:buAutoNum type="arabicPeriod"/>
            </a:pPr>
            <a:r>
              <a:rPr lang="en-US" sz="1600" dirty="0"/>
              <a:t>Questions</a:t>
            </a:r>
          </a:p>
          <a:p>
            <a:pPr marL="342900" indent="-342900">
              <a:lnSpc>
                <a:spcPct val="114999"/>
              </a:lnSpc>
              <a:buAutoNum type="arabicPeriod"/>
            </a:pPr>
            <a:r>
              <a:rPr lang="en-US" sz="1600" dirty="0"/>
              <a:t>Interactive session w/ </a:t>
            </a:r>
            <a:r>
              <a:rPr lang="en-US" sz="1600" dirty="0" err="1"/>
              <a:t>Keras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42" name="Picture 41">
            <a:extLst>
              <a:ext uri="{FF2B5EF4-FFF2-40B4-BE49-F238E27FC236}">
                <a16:creationId xmlns:a16="http://schemas.microsoft.com/office/drawing/2014/main" id="{BE2ECB51-3355-4E0E-BED8-B114EAD3C569}"/>
              </a:ext>
            </a:extLst>
          </p:cNvPr>
          <p:cNvPicPr>
            <a:picLocks noChangeAspect="1"/>
          </p:cNvPicPr>
          <p:nvPr/>
        </p:nvPicPr>
        <p:blipFill>
          <a:blip r:embed="rId3"/>
          <a:stretch>
            <a:fillRect/>
          </a:stretch>
        </p:blipFill>
        <p:spPr>
          <a:xfrm>
            <a:off x="710426" y="370701"/>
            <a:ext cx="2754247" cy="4286765"/>
          </a:xfrm>
          <a:prstGeom prst="rect">
            <a:avLst/>
          </a:prstGeom>
        </p:spPr>
      </p:pic>
      <p:pic>
        <p:nvPicPr>
          <p:cNvPr id="3" name="Picture 2">
            <a:extLst>
              <a:ext uri="{FF2B5EF4-FFF2-40B4-BE49-F238E27FC236}">
                <a16:creationId xmlns:a16="http://schemas.microsoft.com/office/drawing/2014/main" id="{EE111457-D505-40DC-A9F5-4D7F70C0E11A}"/>
              </a:ext>
            </a:extLst>
          </p:cNvPr>
          <p:cNvPicPr>
            <a:picLocks noChangeAspect="1"/>
          </p:cNvPicPr>
          <p:nvPr/>
        </p:nvPicPr>
        <p:blipFill>
          <a:blip r:embed="rId4"/>
          <a:stretch>
            <a:fillRect/>
          </a:stretch>
        </p:blipFill>
        <p:spPr>
          <a:xfrm>
            <a:off x="5133756" y="370701"/>
            <a:ext cx="2764510" cy="4286766"/>
          </a:xfrm>
          <a:prstGeom prst="rect">
            <a:avLst/>
          </a:prstGeom>
        </p:spPr>
      </p:pic>
      <p:pic>
        <p:nvPicPr>
          <p:cNvPr id="20" name="Picture 19">
            <a:extLst>
              <a:ext uri="{FF2B5EF4-FFF2-40B4-BE49-F238E27FC236}">
                <a16:creationId xmlns:a16="http://schemas.microsoft.com/office/drawing/2014/main" id="{AA29D35A-1645-4A1F-BF03-438F1815A4D6}"/>
              </a:ext>
            </a:extLst>
          </p:cNvPr>
          <p:cNvPicPr>
            <a:picLocks noChangeAspect="1"/>
          </p:cNvPicPr>
          <p:nvPr/>
        </p:nvPicPr>
        <p:blipFill>
          <a:blip r:embed="rId5"/>
          <a:stretch>
            <a:fillRect/>
          </a:stretch>
        </p:blipFill>
        <p:spPr>
          <a:xfrm rot="16200000">
            <a:off x="-1979463" y="2439471"/>
            <a:ext cx="4792717" cy="463313"/>
          </a:xfrm>
          <a:prstGeom prst="rect">
            <a:avLst/>
          </a:prstGeom>
        </p:spPr>
      </p:pic>
      <p:pic>
        <p:nvPicPr>
          <p:cNvPr id="24" name="Picture 23">
            <a:extLst>
              <a:ext uri="{FF2B5EF4-FFF2-40B4-BE49-F238E27FC236}">
                <a16:creationId xmlns:a16="http://schemas.microsoft.com/office/drawing/2014/main" id="{CFF69FF0-8619-42F9-817A-F70BA69D8C28}"/>
              </a:ext>
            </a:extLst>
          </p:cNvPr>
          <p:cNvPicPr>
            <a:picLocks noChangeAspect="1"/>
          </p:cNvPicPr>
          <p:nvPr/>
        </p:nvPicPr>
        <p:blipFill>
          <a:blip r:embed="rId6"/>
          <a:stretch>
            <a:fillRect/>
          </a:stretch>
        </p:blipFill>
        <p:spPr>
          <a:xfrm>
            <a:off x="710424" y="370700"/>
            <a:ext cx="2754247" cy="4286766"/>
          </a:xfrm>
          <a:prstGeom prst="rect">
            <a:avLst/>
          </a:prstGeom>
        </p:spPr>
      </p:pic>
      <p:pic>
        <p:nvPicPr>
          <p:cNvPr id="35" name="Picture 34">
            <a:extLst>
              <a:ext uri="{FF2B5EF4-FFF2-40B4-BE49-F238E27FC236}">
                <a16:creationId xmlns:a16="http://schemas.microsoft.com/office/drawing/2014/main" id="{493ACC55-5E02-44C7-9D42-28DCD8207512}"/>
              </a:ext>
            </a:extLst>
          </p:cNvPr>
          <p:cNvPicPr>
            <a:picLocks noChangeAspect="1"/>
          </p:cNvPicPr>
          <p:nvPr/>
        </p:nvPicPr>
        <p:blipFill>
          <a:blip r:embed="rId7"/>
          <a:stretch>
            <a:fillRect/>
          </a:stretch>
        </p:blipFill>
        <p:spPr>
          <a:xfrm>
            <a:off x="710424" y="370700"/>
            <a:ext cx="2754247" cy="4286765"/>
          </a:xfrm>
          <a:prstGeom prst="rect">
            <a:avLst/>
          </a:prstGeom>
        </p:spPr>
      </p:pic>
      <p:sp>
        <p:nvSpPr>
          <p:cNvPr id="43" name="Rectangle 42">
            <a:extLst>
              <a:ext uri="{FF2B5EF4-FFF2-40B4-BE49-F238E27FC236}">
                <a16:creationId xmlns:a16="http://schemas.microsoft.com/office/drawing/2014/main" id="{688C260D-993D-4B1C-9607-0FCFA4A6966F}"/>
              </a:ext>
            </a:extLst>
          </p:cNvPr>
          <p:cNvSpPr/>
          <p:nvPr/>
        </p:nvSpPr>
        <p:spPr>
          <a:xfrm>
            <a:off x="710425" y="370702"/>
            <a:ext cx="850645" cy="4286764"/>
          </a:xfrm>
          <a:prstGeom prst="rect">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cxnSp>
        <p:nvCxnSpPr>
          <p:cNvPr id="38" name="Straight Arrow Connector 37">
            <a:extLst>
              <a:ext uri="{FF2B5EF4-FFF2-40B4-BE49-F238E27FC236}">
                <a16:creationId xmlns:a16="http://schemas.microsoft.com/office/drawing/2014/main" id="{99434064-AB88-4CA0-8EEB-477A24E2473A}"/>
              </a:ext>
            </a:extLst>
          </p:cNvPr>
          <p:cNvCxnSpPr>
            <a:stCxn id="35" idx="3"/>
            <a:endCxn id="3" idx="1"/>
          </p:cNvCxnSpPr>
          <p:nvPr/>
        </p:nvCxnSpPr>
        <p:spPr>
          <a:xfrm>
            <a:off x="3464671" y="2514083"/>
            <a:ext cx="1669085" cy="1"/>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64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94444E-6 1.11111E-6 L 0.20972 -0.00124 " pathEditMode="relative" rAng="0" ptsTypes="AA">
                                      <p:cBhvr>
                                        <p:cTn id="22" dur="2000" fill="hold"/>
                                        <p:tgtEl>
                                          <p:spTgt spid="43"/>
                                        </p:tgtEl>
                                        <p:attrNameLst>
                                          <p:attrName>ppt_x</p:attrName>
                                          <p:attrName>ppt_y</p:attrName>
                                        </p:attrNameLst>
                                      </p:cBhvr>
                                      <p:rCtr x="10486" y="-62"/>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Neural Network Architecture</a:t>
            </a:r>
            <a:endParaRPr dirty="0"/>
          </a:p>
        </p:txBody>
      </p:sp>
      <p:sp>
        <p:nvSpPr>
          <p:cNvPr id="138" name="Shape 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285750" indent="-285750">
              <a:spcAft>
                <a:spcPts val="1600"/>
              </a:spcAft>
            </a:pPr>
            <a:r>
              <a:rPr lang="en-US" dirty="0"/>
              <a:t>Convolutional and recurrent layers</a:t>
            </a:r>
          </a:p>
          <a:p>
            <a:pPr marL="285750" indent="-285750">
              <a:spcAft>
                <a:spcPts val="1600"/>
              </a:spcAft>
            </a:pPr>
            <a:r>
              <a:rPr lang="en-US" dirty="0"/>
              <a:t>Specialized loss function – Connectionist Temporal Connectivity (CTC) loss</a:t>
            </a:r>
            <a:endParaRPr dirty="0"/>
          </a:p>
        </p:txBody>
      </p:sp>
    </p:spTree>
    <p:extLst>
      <p:ext uri="{BB962C8B-B14F-4D97-AF65-F5344CB8AC3E}">
        <p14:creationId xmlns:p14="http://schemas.microsoft.com/office/powerpoint/2010/main" val="198849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6" name="Picture 5">
            <a:extLst>
              <a:ext uri="{FF2B5EF4-FFF2-40B4-BE49-F238E27FC236}">
                <a16:creationId xmlns:a16="http://schemas.microsoft.com/office/drawing/2014/main" id="{80F89355-17D9-4062-B576-DEC5C11B4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63" y="91440"/>
            <a:ext cx="5029200" cy="380115"/>
          </a:xfrm>
          <a:prstGeom prst="rect">
            <a:avLst/>
          </a:prstGeom>
        </p:spPr>
      </p:pic>
      <p:grpSp>
        <p:nvGrpSpPr>
          <p:cNvPr id="5" name="Group 4">
            <a:extLst>
              <a:ext uri="{FF2B5EF4-FFF2-40B4-BE49-F238E27FC236}">
                <a16:creationId xmlns:a16="http://schemas.microsoft.com/office/drawing/2014/main" id="{40980CE1-E95B-48A5-ABFC-C94A3C786EDD}"/>
              </a:ext>
            </a:extLst>
          </p:cNvPr>
          <p:cNvGrpSpPr/>
          <p:nvPr/>
        </p:nvGrpSpPr>
        <p:grpSpPr>
          <a:xfrm>
            <a:off x="362462" y="819564"/>
            <a:ext cx="5074921" cy="1336808"/>
            <a:chOff x="626078" y="757258"/>
            <a:chExt cx="5074921" cy="1336808"/>
          </a:xfrm>
        </p:grpSpPr>
        <p:sp>
          <p:nvSpPr>
            <p:cNvPr id="7" name="Rectangle 6">
              <a:extLst>
                <a:ext uri="{FF2B5EF4-FFF2-40B4-BE49-F238E27FC236}">
                  <a16:creationId xmlns:a16="http://schemas.microsoft.com/office/drawing/2014/main" id="{4FF8B6A0-379E-430D-906A-D6268FF22EAB}"/>
                </a:ext>
              </a:extLst>
            </p:cNvPr>
            <p:cNvSpPr/>
            <p:nvPr/>
          </p:nvSpPr>
          <p:spPr>
            <a:xfrm>
              <a:off x="62607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2x2</a:t>
              </a:r>
              <a:endParaRPr lang="en-US" sz="1000" dirty="0">
                <a:solidFill>
                  <a:schemeClr val="bg2"/>
                </a:solidFill>
                <a:latin typeface="Karla" panose="020B0604020202020204" charset="0"/>
                <a:ea typeface="Karla" panose="020B0604020202020204" charset="0"/>
              </a:endParaRPr>
            </a:p>
          </p:txBody>
        </p:sp>
        <p:sp>
          <p:nvSpPr>
            <p:cNvPr id="8" name="Rectangle 7">
              <a:extLst>
                <a:ext uri="{FF2B5EF4-FFF2-40B4-BE49-F238E27FC236}">
                  <a16:creationId xmlns:a16="http://schemas.microsoft.com/office/drawing/2014/main" id="{F60E45D7-D663-4158-AFC7-531B430BFB60}"/>
                </a:ext>
              </a:extLst>
            </p:cNvPr>
            <p:cNvSpPr/>
            <p:nvPr/>
          </p:nvSpPr>
          <p:spPr>
            <a:xfrm>
              <a:off x="4649439"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2x1</a:t>
              </a:r>
              <a:endParaRPr lang="en-US" sz="1000" dirty="0">
                <a:solidFill>
                  <a:schemeClr val="bg2"/>
                </a:solidFill>
                <a:latin typeface="Karla" panose="020B0604020202020204" charset="0"/>
                <a:ea typeface="Karla" panose="020B0604020202020204" charset="0"/>
              </a:endParaRPr>
            </a:p>
          </p:txBody>
        </p:sp>
        <p:sp>
          <p:nvSpPr>
            <p:cNvPr id="9" name="Rectangle 8">
              <a:extLst>
                <a:ext uri="{FF2B5EF4-FFF2-40B4-BE49-F238E27FC236}">
                  <a16:creationId xmlns:a16="http://schemas.microsoft.com/office/drawing/2014/main" id="{702F8BD6-7775-4D96-9BE4-C0B4AFDC88F1}"/>
                </a:ext>
              </a:extLst>
            </p:cNvPr>
            <p:cNvSpPr/>
            <p:nvPr/>
          </p:nvSpPr>
          <p:spPr>
            <a:xfrm>
              <a:off x="196719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2x2</a:t>
              </a:r>
              <a:endParaRPr lang="en-US" sz="1000" dirty="0">
                <a:solidFill>
                  <a:schemeClr val="bg2"/>
                </a:solidFill>
                <a:latin typeface="Karla" panose="020B0604020202020204" charset="0"/>
                <a:ea typeface="Karla" panose="020B0604020202020204" charset="0"/>
              </a:endParaRPr>
            </a:p>
          </p:txBody>
        </p:sp>
        <p:sp>
          <p:nvSpPr>
            <p:cNvPr id="10" name="Rectangle 9">
              <a:extLst>
                <a:ext uri="{FF2B5EF4-FFF2-40B4-BE49-F238E27FC236}">
                  <a16:creationId xmlns:a16="http://schemas.microsoft.com/office/drawing/2014/main" id="{B12B01D8-473A-463C-814A-AAF45443E824}"/>
                </a:ext>
              </a:extLst>
            </p:cNvPr>
            <p:cNvSpPr/>
            <p:nvPr/>
          </p:nvSpPr>
          <p:spPr>
            <a:xfrm>
              <a:off x="330831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p:txBody>
        </p:sp>
        <p:sp>
          <p:nvSpPr>
            <p:cNvPr id="11" name="Rectangle 10">
              <a:extLst>
                <a:ext uri="{FF2B5EF4-FFF2-40B4-BE49-F238E27FC236}">
                  <a16:creationId xmlns:a16="http://schemas.microsoft.com/office/drawing/2014/main" id="{8A621CAF-6982-4F56-9321-C90756D88CA2}"/>
                </a:ext>
              </a:extLst>
            </p:cNvPr>
            <p:cNvSpPr/>
            <p:nvPr/>
          </p:nvSpPr>
          <p:spPr>
            <a:xfrm>
              <a:off x="4649439"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800" dirty="0" err="1">
                  <a:solidFill>
                    <a:schemeClr val="bg2"/>
                  </a:solidFill>
                  <a:latin typeface="Karla" panose="020B0604020202020204" charset="0"/>
                  <a:ea typeface="Karla" panose="020B0604020202020204" charset="0"/>
                </a:rPr>
                <a:t>ReLU</a:t>
              </a:r>
              <a:r>
                <a:rPr lang="en-US" sz="800" dirty="0">
                  <a:solidFill>
                    <a:schemeClr val="bg2"/>
                  </a:solidFill>
                  <a:latin typeface="Karla" panose="020B0604020202020204" charset="0"/>
                  <a:ea typeface="Karla" panose="020B0604020202020204" charset="0"/>
                </a:rPr>
                <a:t> activation</a:t>
              </a:r>
              <a:endParaRPr lang="en-US" sz="1000" dirty="0">
                <a:solidFill>
                  <a:schemeClr val="bg2"/>
                </a:solidFill>
                <a:latin typeface="Karla" panose="020B0604020202020204" charset="0"/>
                <a:ea typeface="Karla" panose="020B0604020202020204" charset="0"/>
              </a:endParaRPr>
            </a:p>
          </p:txBody>
        </p:sp>
        <p:sp>
          <p:nvSpPr>
            <p:cNvPr id="12" name="Rectangle 11">
              <a:extLst>
                <a:ext uri="{FF2B5EF4-FFF2-40B4-BE49-F238E27FC236}">
                  <a16:creationId xmlns:a16="http://schemas.microsoft.com/office/drawing/2014/main" id="{BFF89061-73F6-4C20-AA19-8FA0426F9469}"/>
                </a:ext>
              </a:extLst>
            </p:cNvPr>
            <p:cNvSpPr/>
            <p:nvPr/>
          </p:nvSpPr>
          <p:spPr>
            <a:xfrm>
              <a:off x="1967198"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p:txBody>
        </p:sp>
        <p:sp>
          <p:nvSpPr>
            <p:cNvPr id="13" name="Rectangle 12">
              <a:extLst>
                <a:ext uri="{FF2B5EF4-FFF2-40B4-BE49-F238E27FC236}">
                  <a16:creationId xmlns:a16="http://schemas.microsoft.com/office/drawing/2014/main" id="{8B6D88C3-A0AF-432B-B387-F114A67C785D}"/>
                </a:ext>
              </a:extLst>
            </p:cNvPr>
            <p:cNvSpPr/>
            <p:nvPr/>
          </p:nvSpPr>
          <p:spPr>
            <a:xfrm>
              <a:off x="3308318"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2x1</a:t>
              </a:r>
            </a:p>
          </p:txBody>
        </p:sp>
      </p:grpSp>
      <p:sp>
        <p:nvSpPr>
          <p:cNvPr id="25" name="Rectangle 24">
            <a:extLst>
              <a:ext uri="{FF2B5EF4-FFF2-40B4-BE49-F238E27FC236}">
                <a16:creationId xmlns:a16="http://schemas.microsoft.com/office/drawing/2014/main" id="{BBA2706E-A0F9-4AAF-9983-A0A61BBC3E9D}"/>
              </a:ext>
            </a:extLst>
          </p:cNvPr>
          <p:cNvSpPr/>
          <p:nvPr/>
        </p:nvSpPr>
        <p:spPr>
          <a:xfrm>
            <a:off x="248163" y="729016"/>
            <a:ext cx="5257800" cy="1517904"/>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sp>
        <p:nvSpPr>
          <p:cNvPr id="32" name="Rectangle 31">
            <a:extLst>
              <a:ext uri="{FF2B5EF4-FFF2-40B4-BE49-F238E27FC236}">
                <a16:creationId xmlns:a16="http://schemas.microsoft.com/office/drawing/2014/main" id="{7249D00F-77F9-45AD-857E-BAB62B48727D}"/>
              </a:ext>
            </a:extLst>
          </p:cNvPr>
          <p:cNvSpPr/>
          <p:nvPr/>
        </p:nvSpPr>
        <p:spPr>
          <a:xfrm>
            <a:off x="5696076" y="1334079"/>
            <a:ext cx="1931939"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Convolutional layers</a:t>
            </a:r>
            <a:endParaRPr lang="en-US" dirty="0"/>
          </a:p>
        </p:txBody>
      </p:sp>
      <p:sp>
        <p:nvSpPr>
          <p:cNvPr id="33" name="Rectangle 32">
            <a:extLst>
              <a:ext uri="{FF2B5EF4-FFF2-40B4-BE49-F238E27FC236}">
                <a16:creationId xmlns:a16="http://schemas.microsoft.com/office/drawing/2014/main" id="{372937E2-E55B-4876-913A-7194B37F6B61}"/>
              </a:ext>
            </a:extLst>
          </p:cNvPr>
          <p:cNvSpPr/>
          <p:nvPr/>
        </p:nvSpPr>
        <p:spPr>
          <a:xfrm>
            <a:off x="5696076" y="127608"/>
            <a:ext cx="1220206"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Input image</a:t>
            </a:r>
            <a:endParaRPr lang="en-US" dirty="0"/>
          </a:p>
        </p:txBody>
      </p:sp>
      <p:cxnSp>
        <p:nvCxnSpPr>
          <p:cNvPr id="34" name="Straight Arrow Connector 33">
            <a:extLst>
              <a:ext uri="{FF2B5EF4-FFF2-40B4-BE49-F238E27FC236}">
                <a16:creationId xmlns:a16="http://schemas.microsoft.com/office/drawing/2014/main" id="{3C92AD73-20EC-47B9-A0D7-E7ADDE875146}"/>
              </a:ext>
            </a:extLst>
          </p:cNvPr>
          <p:cNvCxnSpPr>
            <a:endCxn id="7" idx="0"/>
          </p:cNvCxnSpPr>
          <p:nvPr/>
        </p:nvCxnSpPr>
        <p:spPr>
          <a:xfrm>
            <a:off x="888242" y="471555"/>
            <a:ext cx="0" cy="348009"/>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D47FD8-5996-448C-8A89-374670C89419}"/>
              </a:ext>
            </a:extLst>
          </p:cNvPr>
          <p:cNvCxnSpPr>
            <a:cxnSpLocks/>
            <a:stCxn id="7" idx="3"/>
            <a:endCxn id="9" idx="1"/>
          </p:cNvCxnSpPr>
          <p:nvPr/>
        </p:nvCxnSpPr>
        <p:spPr>
          <a:xfrm>
            <a:off x="1414022"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71BEEA8-7280-4C01-9E8B-91E8F82EC1A5}"/>
              </a:ext>
            </a:extLst>
          </p:cNvPr>
          <p:cNvCxnSpPr>
            <a:cxnSpLocks/>
            <a:stCxn id="9" idx="3"/>
            <a:endCxn id="10" idx="1"/>
          </p:cNvCxnSpPr>
          <p:nvPr/>
        </p:nvCxnSpPr>
        <p:spPr>
          <a:xfrm>
            <a:off x="2755142"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0DE79AE-F5A9-4A6B-AD96-86F817DD8CFB}"/>
              </a:ext>
            </a:extLst>
          </p:cNvPr>
          <p:cNvCxnSpPr>
            <a:cxnSpLocks/>
          </p:cNvCxnSpPr>
          <p:nvPr/>
        </p:nvCxnSpPr>
        <p:spPr>
          <a:xfrm>
            <a:off x="4096263"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8EE7A2-1E60-4045-8EDC-0C5FB213CD34}"/>
              </a:ext>
            </a:extLst>
          </p:cNvPr>
          <p:cNvCxnSpPr>
            <a:cxnSpLocks/>
            <a:stCxn id="8" idx="2"/>
            <a:endCxn id="11" idx="0"/>
          </p:cNvCxnSpPr>
          <p:nvPr/>
        </p:nvCxnSpPr>
        <p:spPr>
          <a:xfrm>
            <a:off x="4911603" y="1368204"/>
            <a:ext cx="0" cy="239528"/>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E0164B3-F915-4F1D-9F34-5E46195FEC52}"/>
              </a:ext>
            </a:extLst>
          </p:cNvPr>
          <p:cNvCxnSpPr>
            <a:cxnSpLocks/>
            <a:stCxn id="11" idx="1"/>
            <a:endCxn id="13" idx="3"/>
          </p:cNvCxnSpPr>
          <p:nvPr/>
        </p:nvCxnSpPr>
        <p:spPr>
          <a:xfrm flipH="1">
            <a:off x="4096262" y="1882052"/>
            <a:ext cx="289561"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28E79E0-C3CB-49DE-87FC-CE2609709FBA}"/>
              </a:ext>
            </a:extLst>
          </p:cNvPr>
          <p:cNvCxnSpPr>
            <a:cxnSpLocks/>
            <a:stCxn id="13" idx="1"/>
            <a:endCxn id="12" idx="3"/>
          </p:cNvCxnSpPr>
          <p:nvPr/>
        </p:nvCxnSpPr>
        <p:spPr>
          <a:xfrm flipH="1">
            <a:off x="2755142" y="1882052"/>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14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r>
              <a:rPr lang="en-US" dirty="0"/>
              <a:t>Convolutional Neural Networks</a:t>
            </a:r>
          </a:p>
        </p:txBody>
      </p:sp>
      <p:sp>
        <p:nvSpPr>
          <p:cNvPr id="138" name="Shape 138"/>
          <p:cNvSpPr txBox="1">
            <a:spLocks noGrp="1"/>
          </p:cNvSpPr>
          <p:nvPr>
            <p:ph type="body" idx="1"/>
          </p:nvPr>
        </p:nvSpPr>
        <p:spPr>
          <a:xfrm>
            <a:off x="729450" y="2078875"/>
            <a:ext cx="2890759" cy="2261100"/>
          </a:xfrm>
          <a:prstGeom prst="rect">
            <a:avLst/>
          </a:prstGeom>
        </p:spPr>
        <p:txBody>
          <a:bodyPr spcFirstLastPara="1" wrap="square" lIns="91425" tIns="91425" rIns="91425" bIns="91425" anchor="t" anchorCtr="0">
            <a:noAutofit/>
          </a:bodyPr>
          <a:lstStyle/>
          <a:p>
            <a:pPr marL="285750" indent="-285750">
              <a:spcAft>
                <a:spcPts val="1600"/>
              </a:spcAft>
            </a:pPr>
            <a:r>
              <a:rPr lang="en-US" dirty="0"/>
              <a:t>Mathematically: multiply sections of an image by a matrix (with learned weights)</a:t>
            </a:r>
          </a:p>
          <a:p>
            <a:pPr marL="285750" indent="-285750">
              <a:lnSpc>
                <a:spcPct val="114999"/>
              </a:lnSpc>
              <a:spcAft>
                <a:spcPts val="1600"/>
              </a:spcAft>
            </a:pPr>
            <a:r>
              <a:rPr lang="en-US" dirty="0"/>
              <a:t>Non-mathematically: a way to change the representation of image to something better understood by a machine</a:t>
            </a:r>
          </a:p>
        </p:txBody>
      </p:sp>
      <p:pic>
        <p:nvPicPr>
          <p:cNvPr id="4" name="Picture 4" descr="A picture containing text&#10;&#10;Description generated with very high confidence">
            <a:extLst>
              <a:ext uri="{FF2B5EF4-FFF2-40B4-BE49-F238E27FC236}">
                <a16:creationId xmlns:a16="http://schemas.microsoft.com/office/drawing/2014/main" id="{51E9BD56-B456-46C6-8590-21787458C612}"/>
              </a:ext>
            </a:extLst>
          </p:cNvPr>
          <p:cNvPicPr>
            <a:picLocks noChangeAspect="1"/>
          </p:cNvPicPr>
          <p:nvPr/>
        </p:nvPicPr>
        <p:blipFill>
          <a:blip r:embed="rId3"/>
          <a:stretch>
            <a:fillRect/>
          </a:stretch>
        </p:blipFill>
        <p:spPr>
          <a:xfrm>
            <a:off x="3619057" y="2078995"/>
            <a:ext cx="5414630" cy="2500649"/>
          </a:xfrm>
          <a:prstGeom prst="rect">
            <a:avLst/>
          </a:prstGeom>
        </p:spPr>
      </p:pic>
      <p:sp>
        <p:nvSpPr>
          <p:cNvPr id="6" name="TextBox 5">
            <a:extLst>
              <a:ext uri="{FF2B5EF4-FFF2-40B4-BE49-F238E27FC236}">
                <a16:creationId xmlns:a16="http://schemas.microsoft.com/office/drawing/2014/main" id="{F468E3F2-6F00-43D8-BB2C-E5248784A023}"/>
              </a:ext>
            </a:extLst>
          </p:cNvPr>
          <p:cNvSpPr txBox="1"/>
          <p:nvPr/>
        </p:nvSpPr>
        <p:spPr>
          <a:xfrm>
            <a:off x="4432448" y="4575987"/>
            <a:ext cx="4572000" cy="18466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dirty="0">
                <a:solidFill>
                  <a:schemeClr val="bg1"/>
                </a:solidFill>
              </a:rPr>
              <a:t>https://www.kisspng.com/png-deep-learning-convolutional-neural-network-alexnet-3064759/</a:t>
            </a:r>
          </a:p>
        </p:txBody>
      </p:sp>
    </p:spTree>
    <p:extLst>
      <p:ext uri="{BB962C8B-B14F-4D97-AF65-F5344CB8AC3E}">
        <p14:creationId xmlns:p14="http://schemas.microsoft.com/office/powerpoint/2010/main" val="1061681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6" name="Picture 5">
            <a:extLst>
              <a:ext uri="{FF2B5EF4-FFF2-40B4-BE49-F238E27FC236}">
                <a16:creationId xmlns:a16="http://schemas.microsoft.com/office/drawing/2014/main" id="{80F89355-17D9-4062-B576-DEC5C11B4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63" y="91440"/>
            <a:ext cx="5029200" cy="380115"/>
          </a:xfrm>
          <a:prstGeom prst="rect">
            <a:avLst/>
          </a:prstGeom>
        </p:spPr>
      </p:pic>
      <p:grpSp>
        <p:nvGrpSpPr>
          <p:cNvPr id="5" name="Group 4">
            <a:extLst>
              <a:ext uri="{FF2B5EF4-FFF2-40B4-BE49-F238E27FC236}">
                <a16:creationId xmlns:a16="http://schemas.microsoft.com/office/drawing/2014/main" id="{40980CE1-E95B-48A5-ABFC-C94A3C786EDD}"/>
              </a:ext>
            </a:extLst>
          </p:cNvPr>
          <p:cNvGrpSpPr/>
          <p:nvPr/>
        </p:nvGrpSpPr>
        <p:grpSpPr>
          <a:xfrm>
            <a:off x="362462" y="819564"/>
            <a:ext cx="5074921" cy="1336808"/>
            <a:chOff x="626078" y="757258"/>
            <a:chExt cx="5074921" cy="1336808"/>
          </a:xfrm>
        </p:grpSpPr>
        <p:sp>
          <p:nvSpPr>
            <p:cNvPr id="7" name="Rectangle 6">
              <a:extLst>
                <a:ext uri="{FF2B5EF4-FFF2-40B4-BE49-F238E27FC236}">
                  <a16:creationId xmlns:a16="http://schemas.microsoft.com/office/drawing/2014/main" id="{4FF8B6A0-379E-430D-906A-D6268FF22EAB}"/>
                </a:ext>
              </a:extLst>
            </p:cNvPr>
            <p:cNvSpPr/>
            <p:nvPr/>
          </p:nvSpPr>
          <p:spPr>
            <a:xfrm>
              <a:off x="62607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2x2</a:t>
              </a:r>
              <a:endParaRPr lang="en-US" sz="1000" dirty="0">
                <a:solidFill>
                  <a:schemeClr val="bg2"/>
                </a:solidFill>
                <a:latin typeface="Karla" panose="020B0604020202020204" charset="0"/>
                <a:ea typeface="Karla" panose="020B0604020202020204" charset="0"/>
              </a:endParaRPr>
            </a:p>
          </p:txBody>
        </p:sp>
        <p:sp>
          <p:nvSpPr>
            <p:cNvPr id="8" name="Rectangle 7">
              <a:extLst>
                <a:ext uri="{FF2B5EF4-FFF2-40B4-BE49-F238E27FC236}">
                  <a16:creationId xmlns:a16="http://schemas.microsoft.com/office/drawing/2014/main" id="{F60E45D7-D663-4158-AFC7-531B430BFB60}"/>
                </a:ext>
              </a:extLst>
            </p:cNvPr>
            <p:cNvSpPr/>
            <p:nvPr/>
          </p:nvSpPr>
          <p:spPr>
            <a:xfrm>
              <a:off x="4649439"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2x1</a:t>
              </a:r>
              <a:endParaRPr lang="en-US" sz="1000" dirty="0">
                <a:solidFill>
                  <a:schemeClr val="bg2"/>
                </a:solidFill>
                <a:latin typeface="Karla" panose="020B0604020202020204" charset="0"/>
                <a:ea typeface="Karla" panose="020B0604020202020204" charset="0"/>
              </a:endParaRPr>
            </a:p>
          </p:txBody>
        </p:sp>
        <p:sp>
          <p:nvSpPr>
            <p:cNvPr id="9" name="Rectangle 8">
              <a:extLst>
                <a:ext uri="{FF2B5EF4-FFF2-40B4-BE49-F238E27FC236}">
                  <a16:creationId xmlns:a16="http://schemas.microsoft.com/office/drawing/2014/main" id="{702F8BD6-7775-4D96-9BE4-C0B4AFDC88F1}"/>
                </a:ext>
              </a:extLst>
            </p:cNvPr>
            <p:cNvSpPr/>
            <p:nvPr/>
          </p:nvSpPr>
          <p:spPr>
            <a:xfrm>
              <a:off x="196719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2x2</a:t>
              </a:r>
              <a:endParaRPr lang="en-US" sz="1000" dirty="0">
                <a:solidFill>
                  <a:schemeClr val="bg2"/>
                </a:solidFill>
                <a:latin typeface="Karla" panose="020B0604020202020204" charset="0"/>
                <a:ea typeface="Karla" panose="020B0604020202020204" charset="0"/>
              </a:endParaRPr>
            </a:p>
          </p:txBody>
        </p:sp>
        <p:sp>
          <p:nvSpPr>
            <p:cNvPr id="10" name="Rectangle 9">
              <a:extLst>
                <a:ext uri="{FF2B5EF4-FFF2-40B4-BE49-F238E27FC236}">
                  <a16:creationId xmlns:a16="http://schemas.microsoft.com/office/drawing/2014/main" id="{B12B01D8-473A-463C-814A-AAF45443E824}"/>
                </a:ext>
              </a:extLst>
            </p:cNvPr>
            <p:cNvSpPr/>
            <p:nvPr/>
          </p:nvSpPr>
          <p:spPr>
            <a:xfrm>
              <a:off x="330831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p:txBody>
        </p:sp>
        <p:sp>
          <p:nvSpPr>
            <p:cNvPr id="11" name="Rectangle 10">
              <a:extLst>
                <a:ext uri="{FF2B5EF4-FFF2-40B4-BE49-F238E27FC236}">
                  <a16:creationId xmlns:a16="http://schemas.microsoft.com/office/drawing/2014/main" id="{8A621CAF-6982-4F56-9321-C90756D88CA2}"/>
                </a:ext>
              </a:extLst>
            </p:cNvPr>
            <p:cNvSpPr/>
            <p:nvPr/>
          </p:nvSpPr>
          <p:spPr>
            <a:xfrm>
              <a:off x="4649439"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800" dirty="0" err="1">
                  <a:solidFill>
                    <a:schemeClr val="bg2"/>
                  </a:solidFill>
                  <a:latin typeface="Karla" panose="020B0604020202020204" charset="0"/>
                  <a:ea typeface="Karla" panose="020B0604020202020204" charset="0"/>
                </a:rPr>
                <a:t>ReLU</a:t>
              </a:r>
              <a:r>
                <a:rPr lang="en-US" sz="800" dirty="0">
                  <a:solidFill>
                    <a:schemeClr val="bg2"/>
                  </a:solidFill>
                  <a:latin typeface="Karla" panose="020B0604020202020204" charset="0"/>
                  <a:ea typeface="Karla" panose="020B0604020202020204" charset="0"/>
                </a:rPr>
                <a:t> activation</a:t>
              </a:r>
              <a:endParaRPr lang="en-US" sz="1000" dirty="0">
                <a:solidFill>
                  <a:schemeClr val="bg2"/>
                </a:solidFill>
                <a:latin typeface="Karla" panose="020B0604020202020204" charset="0"/>
                <a:ea typeface="Karla" panose="020B0604020202020204" charset="0"/>
              </a:endParaRPr>
            </a:p>
          </p:txBody>
        </p:sp>
        <p:sp>
          <p:nvSpPr>
            <p:cNvPr id="12" name="Rectangle 11">
              <a:extLst>
                <a:ext uri="{FF2B5EF4-FFF2-40B4-BE49-F238E27FC236}">
                  <a16:creationId xmlns:a16="http://schemas.microsoft.com/office/drawing/2014/main" id="{BFF89061-73F6-4C20-AA19-8FA0426F9469}"/>
                </a:ext>
              </a:extLst>
            </p:cNvPr>
            <p:cNvSpPr/>
            <p:nvPr/>
          </p:nvSpPr>
          <p:spPr>
            <a:xfrm>
              <a:off x="1967198"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p:txBody>
        </p:sp>
        <p:sp>
          <p:nvSpPr>
            <p:cNvPr id="13" name="Rectangle 12">
              <a:extLst>
                <a:ext uri="{FF2B5EF4-FFF2-40B4-BE49-F238E27FC236}">
                  <a16:creationId xmlns:a16="http://schemas.microsoft.com/office/drawing/2014/main" id="{8B6D88C3-A0AF-432B-B387-F114A67C785D}"/>
                </a:ext>
              </a:extLst>
            </p:cNvPr>
            <p:cNvSpPr/>
            <p:nvPr/>
          </p:nvSpPr>
          <p:spPr>
            <a:xfrm>
              <a:off x="3308318"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2x1</a:t>
              </a:r>
            </a:p>
          </p:txBody>
        </p:sp>
      </p:grpSp>
      <p:grpSp>
        <p:nvGrpSpPr>
          <p:cNvPr id="22" name="Group 21">
            <a:extLst>
              <a:ext uri="{FF2B5EF4-FFF2-40B4-BE49-F238E27FC236}">
                <a16:creationId xmlns:a16="http://schemas.microsoft.com/office/drawing/2014/main" id="{E136AE2F-E5C4-40DA-9B7B-66DF292542C0}"/>
              </a:ext>
            </a:extLst>
          </p:cNvPr>
          <p:cNvGrpSpPr/>
          <p:nvPr/>
        </p:nvGrpSpPr>
        <p:grpSpPr>
          <a:xfrm>
            <a:off x="362462" y="2504381"/>
            <a:ext cx="3733800" cy="548640"/>
            <a:chOff x="626078" y="2504381"/>
            <a:chExt cx="3733800" cy="548640"/>
          </a:xfrm>
        </p:grpSpPr>
        <p:sp>
          <p:nvSpPr>
            <p:cNvPr id="14" name="Rectangle 13">
              <a:extLst>
                <a:ext uri="{FF2B5EF4-FFF2-40B4-BE49-F238E27FC236}">
                  <a16:creationId xmlns:a16="http://schemas.microsoft.com/office/drawing/2014/main" id="{74892AF9-13A4-420C-90AE-12E39D50C029}"/>
                </a:ext>
              </a:extLst>
            </p:cNvPr>
            <p:cNvSpPr/>
            <p:nvPr/>
          </p:nvSpPr>
          <p:spPr>
            <a:xfrm>
              <a:off x="626078" y="2504381"/>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Bidirectional LSTM along horizontal axis</a:t>
              </a:r>
            </a:p>
            <a:p>
              <a:pPr algn="ctr"/>
              <a:r>
                <a:rPr lang="en-US" sz="700" dirty="0">
                  <a:solidFill>
                    <a:schemeClr val="bg2"/>
                  </a:solidFill>
                  <a:latin typeface="Karla" panose="020B0604020202020204" charset="0"/>
                  <a:ea typeface="Karla" panose="020B0604020202020204" charset="0"/>
                </a:rPr>
                <a:t>256 hidden units</a:t>
              </a:r>
            </a:p>
          </p:txBody>
        </p:sp>
        <p:sp>
          <p:nvSpPr>
            <p:cNvPr id="15" name="Rectangle 14">
              <a:extLst>
                <a:ext uri="{FF2B5EF4-FFF2-40B4-BE49-F238E27FC236}">
                  <a16:creationId xmlns:a16="http://schemas.microsoft.com/office/drawing/2014/main" id="{564BCB66-465E-485C-880E-59A340BDDA61}"/>
                </a:ext>
              </a:extLst>
            </p:cNvPr>
            <p:cNvSpPr/>
            <p:nvPr/>
          </p:nvSpPr>
          <p:spPr>
            <a:xfrm>
              <a:off x="1967198" y="2504381"/>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Bidirectional LSTM along horizontal axis</a:t>
              </a:r>
            </a:p>
            <a:p>
              <a:pPr algn="ctr"/>
              <a:r>
                <a:rPr lang="en-US" sz="700" dirty="0">
                  <a:solidFill>
                    <a:schemeClr val="bg2"/>
                  </a:solidFill>
                  <a:latin typeface="Karla" panose="020B0604020202020204" charset="0"/>
                  <a:ea typeface="Karla" panose="020B0604020202020204" charset="0"/>
                </a:rPr>
                <a:t>256 hidden units</a:t>
              </a:r>
            </a:p>
          </p:txBody>
        </p:sp>
        <p:sp>
          <p:nvSpPr>
            <p:cNvPr id="16" name="Rectangle 15">
              <a:extLst>
                <a:ext uri="{FF2B5EF4-FFF2-40B4-BE49-F238E27FC236}">
                  <a16:creationId xmlns:a16="http://schemas.microsoft.com/office/drawing/2014/main" id="{926C4B92-73EC-4F12-98AB-56521AFF1E5E}"/>
                </a:ext>
              </a:extLst>
            </p:cNvPr>
            <p:cNvSpPr/>
            <p:nvPr/>
          </p:nvSpPr>
          <p:spPr>
            <a:xfrm>
              <a:off x="3308318" y="2504381"/>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Dropout layer</a:t>
              </a:r>
            </a:p>
            <a:p>
              <a:pPr algn="ctr"/>
              <a:r>
                <a:rPr lang="en-US" sz="700" dirty="0">
                  <a:solidFill>
                    <a:schemeClr val="bg2"/>
                  </a:solidFill>
                  <a:latin typeface="Karla" panose="020B0604020202020204" charset="0"/>
                  <a:ea typeface="Karla" panose="020B0604020202020204" charset="0"/>
                </a:rPr>
                <a:t>Keep prob = 0.7</a:t>
              </a:r>
            </a:p>
          </p:txBody>
        </p:sp>
      </p:grpSp>
      <p:sp>
        <p:nvSpPr>
          <p:cNvPr id="25" name="Rectangle 24">
            <a:extLst>
              <a:ext uri="{FF2B5EF4-FFF2-40B4-BE49-F238E27FC236}">
                <a16:creationId xmlns:a16="http://schemas.microsoft.com/office/drawing/2014/main" id="{BBA2706E-A0F9-4AAF-9983-A0A61BBC3E9D}"/>
              </a:ext>
            </a:extLst>
          </p:cNvPr>
          <p:cNvSpPr/>
          <p:nvPr/>
        </p:nvSpPr>
        <p:spPr>
          <a:xfrm>
            <a:off x="248163" y="729016"/>
            <a:ext cx="5257800" cy="1517904"/>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sp>
        <p:nvSpPr>
          <p:cNvPr id="26" name="Rectangle 25">
            <a:extLst>
              <a:ext uri="{FF2B5EF4-FFF2-40B4-BE49-F238E27FC236}">
                <a16:creationId xmlns:a16="http://schemas.microsoft.com/office/drawing/2014/main" id="{16C62385-AEDF-4DDC-BB7C-F6E63C119E3E}"/>
              </a:ext>
            </a:extLst>
          </p:cNvPr>
          <p:cNvSpPr/>
          <p:nvPr/>
        </p:nvSpPr>
        <p:spPr>
          <a:xfrm>
            <a:off x="248163" y="2425516"/>
            <a:ext cx="5257800" cy="706369"/>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sp>
        <p:nvSpPr>
          <p:cNvPr id="31" name="Rectangle 30">
            <a:extLst>
              <a:ext uri="{FF2B5EF4-FFF2-40B4-BE49-F238E27FC236}">
                <a16:creationId xmlns:a16="http://schemas.microsoft.com/office/drawing/2014/main" id="{72EDB46E-A983-447C-9CAD-F66C198A0888}"/>
              </a:ext>
            </a:extLst>
          </p:cNvPr>
          <p:cNvSpPr/>
          <p:nvPr/>
        </p:nvSpPr>
        <p:spPr>
          <a:xfrm>
            <a:off x="5696076" y="2624811"/>
            <a:ext cx="1587294"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Recurrent layers</a:t>
            </a:r>
            <a:endParaRPr lang="en-US" dirty="0"/>
          </a:p>
        </p:txBody>
      </p:sp>
      <p:sp>
        <p:nvSpPr>
          <p:cNvPr id="32" name="Rectangle 31">
            <a:extLst>
              <a:ext uri="{FF2B5EF4-FFF2-40B4-BE49-F238E27FC236}">
                <a16:creationId xmlns:a16="http://schemas.microsoft.com/office/drawing/2014/main" id="{7249D00F-77F9-45AD-857E-BAB62B48727D}"/>
              </a:ext>
            </a:extLst>
          </p:cNvPr>
          <p:cNvSpPr/>
          <p:nvPr/>
        </p:nvSpPr>
        <p:spPr>
          <a:xfrm>
            <a:off x="5696076" y="1334079"/>
            <a:ext cx="1931939"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Convolutional layers</a:t>
            </a:r>
            <a:endParaRPr lang="en-US" dirty="0"/>
          </a:p>
        </p:txBody>
      </p:sp>
      <p:sp>
        <p:nvSpPr>
          <p:cNvPr id="33" name="Rectangle 32">
            <a:extLst>
              <a:ext uri="{FF2B5EF4-FFF2-40B4-BE49-F238E27FC236}">
                <a16:creationId xmlns:a16="http://schemas.microsoft.com/office/drawing/2014/main" id="{372937E2-E55B-4876-913A-7194B37F6B61}"/>
              </a:ext>
            </a:extLst>
          </p:cNvPr>
          <p:cNvSpPr/>
          <p:nvPr/>
        </p:nvSpPr>
        <p:spPr>
          <a:xfrm>
            <a:off x="5696076" y="127608"/>
            <a:ext cx="1220206"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Input image</a:t>
            </a:r>
            <a:endParaRPr lang="en-US" dirty="0"/>
          </a:p>
        </p:txBody>
      </p:sp>
      <p:cxnSp>
        <p:nvCxnSpPr>
          <p:cNvPr id="34" name="Straight Arrow Connector 33">
            <a:extLst>
              <a:ext uri="{FF2B5EF4-FFF2-40B4-BE49-F238E27FC236}">
                <a16:creationId xmlns:a16="http://schemas.microsoft.com/office/drawing/2014/main" id="{3C92AD73-20EC-47B9-A0D7-E7ADDE875146}"/>
              </a:ext>
            </a:extLst>
          </p:cNvPr>
          <p:cNvCxnSpPr>
            <a:endCxn id="7" idx="0"/>
          </p:cNvCxnSpPr>
          <p:nvPr/>
        </p:nvCxnSpPr>
        <p:spPr>
          <a:xfrm>
            <a:off x="888242" y="471555"/>
            <a:ext cx="0" cy="348009"/>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D47FD8-5996-448C-8A89-374670C89419}"/>
              </a:ext>
            </a:extLst>
          </p:cNvPr>
          <p:cNvCxnSpPr>
            <a:cxnSpLocks/>
            <a:stCxn id="7" idx="3"/>
            <a:endCxn id="9" idx="1"/>
          </p:cNvCxnSpPr>
          <p:nvPr/>
        </p:nvCxnSpPr>
        <p:spPr>
          <a:xfrm>
            <a:off x="1414022"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71BEEA8-7280-4C01-9E8B-91E8F82EC1A5}"/>
              </a:ext>
            </a:extLst>
          </p:cNvPr>
          <p:cNvCxnSpPr>
            <a:cxnSpLocks/>
            <a:stCxn id="9" idx="3"/>
            <a:endCxn id="10" idx="1"/>
          </p:cNvCxnSpPr>
          <p:nvPr/>
        </p:nvCxnSpPr>
        <p:spPr>
          <a:xfrm>
            <a:off x="2755142"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0DE79AE-F5A9-4A6B-AD96-86F817DD8CFB}"/>
              </a:ext>
            </a:extLst>
          </p:cNvPr>
          <p:cNvCxnSpPr>
            <a:cxnSpLocks/>
          </p:cNvCxnSpPr>
          <p:nvPr/>
        </p:nvCxnSpPr>
        <p:spPr>
          <a:xfrm>
            <a:off x="4096263"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8EE7A2-1E60-4045-8EDC-0C5FB213CD34}"/>
              </a:ext>
            </a:extLst>
          </p:cNvPr>
          <p:cNvCxnSpPr>
            <a:cxnSpLocks/>
            <a:stCxn id="8" idx="2"/>
            <a:endCxn id="11" idx="0"/>
          </p:cNvCxnSpPr>
          <p:nvPr/>
        </p:nvCxnSpPr>
        <p:spPr>
          <a:xfrm>
            <a:off x="4911603" y="1368204"/>
            <a:ext cx="0" cy="239528"/>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E0164B3-F915-4F1D-9F34-5E46195FEC52}"/>
              </a:ext>
            </a:extLst>
          </p:cNvPr>
          <p:cNvCxnSpPr>
            <a:cxnSpLocks/>
            <a:stCxn id="11" idx="1"/>
            <a:endCxn id="13" idx="3"/>
          </p:cNvCxnSpPr>
          <p:nvPr/>
        </p:nvCxnSpPr>
        <p:spPr>
          <a:xfrm flipH="1">
            <a:off x="4096262" y="1882052"/>
            <a:ext cx="289561"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28E79E0-C3CB-49DE-87FC-CE2609709FBA}"/>
              </a:ext>
            </a:extLst>
          </p:cNvPr>
          <p:cNvCxnSpPr>
            <a:cxnSpLocks/>
            <a:stCxn id="13" idx="1"/>
            <a:endCxn id="12" idx="3"/>
          </p:cNvCxnSpPr>
          <p:nvPr/>
        </p:nvCxnSpPr>
        <p:spPr>
          <a:xfrm flipH="1">
            <a:off x="2755142" y="1882052"/>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42AB242-DDFA-4879-AE5E-489664C02D93}"/>
              </a:ext>
            </a:extLst>
          </p:cNvPr>
          <p:cNvCxnSpPr>
            <a:cxnSpLocks/>
            <a:stCxn id="14" idx="3"/>
            <a:endCxn id="15" idx="1"/>
          </p:cNvCxnSpPr>
          <p:nvPr/>
        </p:nvCxnSpPr>
        <p:spPr>
          <a:xfrm>
            <a:off x="1414022" y="2778701"/>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F17A650-CAF7-43A7-A8EE-BEDB7C301971}"/>
              </a:ext>
            </a:extLst>
          </p:cNvPr>
          <p:cNvCxnSpPr>
            <a:cxnSpLocks/>
            <a:stCxn id="15" idx="3"/>
            <a:endCxn id="16" idx="1"/>
          </p:cNvCxnSpPr>
          <p:nvPr/>
        </p:nvCxnSpPr>
        <p:spPr>
          <a:xfrm>
            <a:off x="2755142" y="2778701"/>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56B7C95-CE96-4132-9FA5-96C70CA36495}"/>
              </a:ext>
            </a:extLst>
          </p:cNvPr>
          <p:cNvCxnSpPr>
            <a:stCxn id="12" idx="1"/>
            <a:endCxn id="14" idx="0"/>
          </p:cNvCxnSpPr>
          <p:nvPr/>
        </p:nvCxnSpPr>
        <p:spPr>
          <a:xfrm rot="10800000" flipV="1">
            <a:off x="888242" y="1882051"/>
            <a:ext cx="815340" cy="622329"/>
          </a:xfrm>
          <a:prstGeom prst="bentConnector2">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31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r>
              <a:rPr lang="en-US" dirty="0"/>
              <a:t>Long Short-Term Memory Units</a:t>
            </a:r>
          </a:p>
        </p:txBody>
      </p:sp>
      <p:sp>
        <p:nvSpPr>
          <p:cNvPr id="138" name="Shape 138"/>
          <p:cNvSpPr txBox="1">
            <a:spLocks noGrp="1"/>
          </p:cNvSpPr>
          <p:nvPr>
            <p:ph type="body" idx="1"/>
          </p:nvPr>
        </p:nvSpPr>
        <p:spPr>
          <a:xfrm>
            <a:off x="729450" y="2078875"/>
            <a:ext cx="5296375" cy="2261100"/>
          </a:xfrm>
          <a:prstGeom prst="rect">
            <a:avLst/>
          </a:prstGeom>
        </p:spPr>
        <p:txBody>
          <a:bodyPr spcFirstLastPara="1" wrap="square" lIns="91425" tIns="91425" rIns="91425" bIns="91425" anchor="t" anchorCtr="0">
            <a:noAutofit/>
          </a:bodyPr>
          <a:lstStyle/>
          <a:p>
            <a:pPr marL="285750" indent="-285750">
              <a:spcAft>
                <a:spcPts val="1600"/>
              </a:spcAft>
            </a:pPr>
            <a:r>
              <a:rPr lang="en-US" dirty="0"/>
              <a:t>A type of recurrent neural network</a:t>
            </a:r>
          </a:p>
          <a:p>
            <a:pPr marL="285750" indent="-285750">
              <a:lnSpc>
                <a:spcPct val="114999"/>
              </a:lnSpc>
              <a:spcAft>
                <a:spcPts val="1600"/>
              </a:spcAft>
            </a:pPr>
            <a:r>
              <a:rPr lang="en-US" dirty="0"/>
              <a:t>Solves gradient descent issues with standard RNN</a:t>
            </a:r>
          </a:p>
          <a:p>
            <a:pPr marL="285750" indent="-285750">
              <a:lnSpc>
                <a:spcPct val="114999"/>
              </a:lnSpc>
              <a:spcAft>
                <a:spcPts val="1600"/>
              </a:spcAft>
            </a:pPr>
            <a:r>
              <a:rPr lang="en-US" dirty="0"/>
              <a:t>Allows for use of context</a:t>
            </a:r>
          </a:p>
          <a:p>
            <a:pPr marL="285750" indent="-285750">
              <a:lnSpc>
                <a:spcPct val="114999"/>
              </a:lnSpc>
              <a:spcAft>
                <a:spcPts val="1600"/>
              </a:spcAft>
            </a:pPr>
            <a:r>
              <a:rPr lang="en-US" dirty="0"/>
              <a:t>We can make them bidirectional</a:t>
            </a:r>
          </a:p>
        </p:txBody>
      </p:sp>
      <p:pic>
        <p:nvPicPr>
          <p:cNvPr id="2" name="Picture 2" descr="A close up of a logo&#10;&#10;Description generated with very high confidence">
            <a:extLst>
              <a:ext uri="{FF2B5EF4-FFF2-40B4-BE49-F238E27FC236}">
                <a16:creationId xmlns:a16="http://schemas.microsoft.com/office/drawing/2014/main" id="{82F3887A-A152-41C5-8FB5-3820D6D08D04}"/>
              </a:ext>
            </a:extLst>
          </p:cNvPr>
          <p:cNvPicPr>
            <a:picLocks noChangeAspect="1"/>
          </p:cNvPicPr>
          <p:nvPr/>
        </p:nvPicPr>
        <p:blipFill>
          <a:blip r:embed="rId3"/>
          <a:stretch>
            <a:fillRect/>
          </a:stretch>
        </p:blipFill>
        <p:spPr>
          <a:xfrm>
            <a:off x="6025825" y="802725"/>
            <a:ext cx="2743200" cy="1567049"/>
          </a:xfrm>
          <a:prstGeom prst="rect">
            <a:avLst/>
          </a:prstGeom>
        </p:spPr>
      </p:pic>
      <p:sp>
        <p:nvSpPr>
          <p:cNvPr id="4" name="TextBox 3">
            <a:extLst>
              <a:ext uri="{FF2B5EF4-FFF2-40B4-BE49-F238E27FC236}">
                <a16:creationId xmlns:a16="http://schemas.microsoft.com/office/drawing/2014/main" id="{30ABA934-F0B6-4467-BA7C-A69B765B1545}"/>
              </a:ext>
            </a:extLst>
          </p:cNvPr>
          <p:cNvSpPr txBox="1"/>
          <p:nvPr/>
        </p:nvSpPr>
        <p:spPr>
          <a:xfrm>
            <a:off x="6038451" y="2350737"/>
            <a:ext cx="2717948" cy="1538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 dirty="0">
                <a:solidFill>
                  <a:schemeClr val="bg1"/>
                </a:solidFill>
              </a:rPr>
              <a:t>https://commons.wikimedia.org/wiki/File:Long_Short_Term_Memory.png</a:t>
            </a:r>
          </a:p>
        </p:txBody>
      </p:sp>
      <p:pic>
        <p:nvPicPr>
          <p:cNvPr id="3" name="Picture 2">
            <a:extLst>
              <a:ext uri="{FF2B5EF4-FFF2-40B4-BE49-F238E27FC236}">
                <a16:creationId xmlns:a16="http://schemas.microsoft.com/office/drawing/2014/main" id="{61E2E3A7-3C1C-C845-8AA0-F28B8C0EF18A}"/>
              </a:ext>
            </a:extLst>
          </p:cNvPr>
          <p:cNvPicPr>
            <a:picLocks noChangeAspect="1"/>
          </p:cNvPicPr>
          <p:nvPr/>
        </p:nvPicPr>
        <p:blipFill>
          <a:blip r:embed="rId4"/>
          <a:stretch>
            <a:fillRect/>
          </a:stretch>
        </p:blipFill>
        <p:spPr>
          <a:xfrm>
            <a:off x="6025825" y="2756524"/>
            <a:ext cx="2730574" cy="1423533"/>
          </a:xfrm>
          <a:prstGeom prst="rect">
            <a:avLst/>
          </a:prstGeom>
        </p:spPr>
      </p:pic>
      <p:sp>
        <p:nvSpPr>
          <p:cNvPr id="5" name="Rectangle 4">
            <a:extLst>
              <a:ext uri="{FF2B5EF4-FFF2-40B4-BE49-F238E27FC236}">
                <a16:creationId xmlns:a16="http://schemas.microsoft.com/office/drawing/2014/main" id="{8D5B0574-7836-E245-AE68-786497137994}"/>
              </a:ext>
            </a:extLst>
          </p:cNvPr>
          <p:cNvSpPr/>
          <p:nvPr/>
        </p:nvSpPr>
        <p:spPr>
          <a:xfrm>
            <a:off x="6225252" y="4186087"/>
            <a:ext cx="2331720" cy="153888"/>
          </a:xfrm>
          <a:prstGeom prst="rect">
            <a:avLst/>
          </a:prstGeom>
        </p:spPr>
        <p:txBody>
          <a:bodyPr wrap="square">
            <a:spAutoFit/>
          </a:bodyPr>
          <a:lstStyle/>
          <a:p>
            <a:pPr algn="ctr"/>
            <a:r>
              <a:rPr lang="en-US" sz="400" dirty="0">
                <a:solidFill>
                  <a:schemeClr val="bg1"/>
                </a:solidFill>
              </a:rPr>
              <a:t>https://</a:t>
            </a:r>
            <a:r>
              <a:rPr lang="en-US" sz="400" dirty="0" err="1">
                <a:solidFill>
                  <a:schemeClr val="bg1"/>
                </a:solidFill>
              </a:rPr>
              <a:t>github.com</a:t>
            </a:r>
            <a:r>
              <a:rPr lang="en-US" sz="400" dirty="0">
                <a:solidFill>
                  <a:schemeClr val="bg1"/>
                </a:solidFill>
              </a:rPr>
              <a:t>/</a:t>
            </a:r>
            <a:r>
              <a:rPr lang="en-US" sz="400" dirty="0" err="1">
                <a:solidFill>
                  <a:schemeClr val="bg1"/>
                </a:solidFill>
              </a:rPr>
              <a:t>PetarV</a:t>
            </a:r>
            <a:r>
              <a:rPr lang="en-US" sz="400" dirty="0">
                <a:solidFill>
                  <a:schemeClr val="bg1"/>
                </a:solidFill>
              </a:rPr>
              <a:t>-/</a:t>
            </a:r>
            <a:r>
              <a:rPr lang="en-US" sz="400" dirty="0" err="1">
                <a:solidFill>
                  <a:schemeClr val="bg1"/>
                </a:solidFill>
              </a:rPr>
              <a:t>TikZ</a:t>
            </a:r>
            <a:r>
              <a:rPr lang="en-US" sz="400" dirty="0">
                <a:solidFill>
                  <a:schemeClr val="bg1"/>
                </a:solidFill>
              </a:rPr>
              <a:t>/tree/master/Bidirectional%20long%20short-term%20memory</a:t>
            </a:r>
          </a:p>
        </p:txBody>
      </p:sp>
    </p:spTree>
    <p:extLst>
      <p:ext uri="{BB962C8B-B14F-4D97-AF65-F5344CB8AC3E}">
        <p14:creationId xmlns:p14="http://schemas.microsoft.com/office/powerpoint/2010/main" val="425695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6" name="Picture 5">
            <a:extLst>
              <a:ext uri="{FF2B5EF4-FFF2-40B4-BE49-F238E27FC236}">
                <a16:creationId xmlns:a16="http://schemas.microsoft.com/office/drawing/2014/main" id="{80F89355-17D9-4062-B576-DEC5C11B4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63" y="91440"/>
            <a:ext cx="5029200" cy="380115"/>
          </a:xfrm>
          <a:prstGeom prst="rect">
            <a:avLst/>
          </a:prstGeom>
        </p:spPr>
      </p:pic>
      <p:grpSp>
        <p:nvGrpSpPr>
          <p:cNvPr id="5" name="Group 4">
            <a:extLst>
              <a:ext uri="{FF2B5EF4-FFF2-40B4-BE49-F238E27FC236}">
                <a16:creationId xmlns:a16="http://schemas.microsoft.com/office/drawing/2014/main" id="{40980CE1-E95B-48A5-ABFC-C94A3C786EDD}"/>
              </a:ext>
            </a:extLst>
          </p:cNvPr>
          <p:cNvGrpSpPr/>
          <p:nvPr/>
        </p:nvGrpSpPr>
        <p:grpSpPr>
          <a:xfrm>
            <a:off x="362462" y="819564"/>
            <a:ext cx="5074921" cy="1336808"/>
            <a:chOff x="626078" y="757258"/>
            <a:chExt cx="5074921" cy="1336808"/>
          </a:xfrm>
        </p:grpSpPr>
        <p:sp>
          <p:nvSpPr>
            <p:cNvPr id="7" name="Rectangle 6">
              <a:extLst>
                <a:ext uri="{FF2B5EF4-FFF2-40B4-BE49-F238E27FC236}">
                  <a16:creationId xmlns:a16="http://schemas.microsoft.com/office/drawing/2014/main" id="{4FF8B6A0-379E-430D-906A-D6268FF22EAB}"/>
                </a:ext>
              </a:extLst>
            </p:cNvPr>
            <p:cNvSpPr/>
            <p:nvPr/>
          </p:nvSpPr>
          <p:spPr>
            <a:xfrm>
              <a:off x="62607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2x2</a:t>
              </a:r>
              <a:endParaRPr lang="en-US" sz="1000" dirty="0">
                <a:solidFill>
                  <a:schemeClr val="bg2"/>
                </a:solidFill>
                <a:latin typeface="Karla" panose="020B0604020202020204" charset="0"/>
                <a:ea typeface="Karla" panose="020B0604020202020204" charset="0"/>
              </a:endParaRPr>
            </a:p>
          </p:txBody>
        </p:sp>
        <p:sp>
          <p:nvSpPr>
            <p:cNvPr id="8" name="Rectangle 7">
              <a:extLst>
                <a:ext uri="{FF2B5EF4-FFF2-40B4-BE49-F238E27FC236}">
                  <a16:creationId xmlns:a16="http://schemas.microsoft.com/office/drawing/2014/main" id="{F60E45D7-D663-4158-AFC7-531B430BFB60}"/>
                </a:ext>
              </a:extLst>
            </p:cNvPr>
            <p:cNvSpPr/>
            <p:nvPr/>
          </p:nvSpPr>
          <p:spPr>
            <a:xfrm>
              <a:off x="4649439"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2x1</a:t>
              </a:r>
              <a:endParaRPr lang="en-US" sz="1000" dirty="0">
                <a:solidFill>
                  <a:schemeClr val="bg2"/>
                </a:solidFill>
                <a:latin typeface="Karla" panose="020B0604020202020204" charset="0"/>
                <a:ea typeface="Karla" panose="020B0604020202020204" charset="0"/>
              </a:endParaRPr>
            </a:p>
          </p:txBody>
        </p:sp>
        <p:sp>
          <p:nvSpPr>
            <p:cNvPr id="9" name="Rectangle 8">
              <a:extLst>
                <a:ext uri="{FF2B5EF4-FFF2-40B4-BE49-F238E27FC236}">
                  <a16:creationId xmlns:a16="http://schemas.microsoft.com/office/drawing/2014/main" id="{702F8BD6-7775-4D96-9BE4-C0B4AFDC88F1}"/>
                </a:ext>
              </a:extLst>
            </p:cNvPr>
            <p:cNvSpPr/>
            <p:nvPr/>
          </p:nvSpPr>
          <p:spPr>
            <a:xfrm>
              <a:off x="196719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2x2</a:t>
              </a:r>
              <a:endParaRPr lang="en-US" sz="1000" dirty="0">
                <a:solidFill>
                  <a:schemeClr val="bg2"/>
                </a:solidFill>
                <a:latin typeface="Karla" panose="020B0604020202020204" charset="0"/>
                <a:ea typeface="Karla" panose="020B0604020202020204" charset="0"/>
              </a:endParaRPr>
            </a:p>
          </p:txBody>
        </p:sp>
        <p:sp>
          <p:nvSpPr>
            <p:cNvPr id="10" name="Rectangle 9">
              <a:extLst>
                <a:ext uri="{FF2B5EF4-FFF2-40B4-BE49-F238E27FC236}">
                  <a16:creationId xmlns:a16="http://schemas.microsoft.com/office/drawing/2014/main" id="{B12B01D8-473A-463C-814A-AAF45443E824}"/>
                </a:ext>
              </a:extLst>
            </p:cNvPr>
            <p:cNvSpPr/>
            <p:nvPr/>
          </p:nvSpPr>
          <p:spPr>
            <a:xfrm>
              <a:off x="330831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p:txBody>
        </p:sp>
        <p:sp>
          <p:nvSpPr>
            <p:cNvPr id="11" name="Rectangle 10">
              <a:extLst>
                <a:ext uri="{FF2B5EF4-FFF2-40B4-BE49-F238E27FC236}">
                  <a16:creationId xmlns:a16="http://schemas.microsoft.com/office/drawing/2014/main" id="{8A621CAF-6982-4F56-9321-C90756D88CA2}"/>
                </a:ext>
              </a:extLst>
            </p:cNvPr>
            <p:cNvSpPr/>
            <p:nvPr/>
          </p:nvSpPr>
          <p:spPr>
            <a:xfrm>
              <a:off x="4649439"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800" dirty="0" err="1">
                  <a:solidFill>
                    <a:schemeClr val="bg2"/>
                  </a:solidFill>
                  <a:latin typeface="Karla" panose="020B0604020202020204" charset="0"/>
                  <a:ea typeface="Karla" panose="020B0604020202020204" charset="0"/>
                </a:rPr>
                <a:t>ReLU</a:t>
              </a:r>
              <a:r>
                <a:rPr lang="en-US" sz="800" dirty="0">
                  <a:solidFill>
                    <a:schemeClr val="bg2"/>
                  </a:solidFill>
                  <a:latin typeface="Karla" panose="020B0604020202020204" charset="0"/>
                  <a:ea typeface="Karla" panose="020B0604020202020204" charset="0"/>
                </a:rPr>
                <a:t> activation</a:t>
              </a:r>
              <a:endParaRPr lang="en-US" sz="1000" dirty="0">
                <a:solidFill>
                  <a:schemeClr val="bg2"/>
                </a:solidFill>
                <a:latin typeface="Karla" panose="020B0604020202020204" charset="0"/>
                <a:ea typeface="Karla" panose="020B0604020202020204" charset="0"/>
              </a:endParaRPr>
            </a:p>
          </p:txBody>
        </p:sp>
        <p:sp>
          <p:nvSpPr>
            <p:cNvPr id="12" name="Rectangle 11">
              <a:extLst>
                <a:ext uri="{FF2B5EF4-FFF2-40B4-BE49-F238E27FC236}">
                  <a16:creationId xmlns:a16="http://schemas.microsoft.com/office/drawing/2014/main" id="{BFF89061-73F6-4C20-AA19-8FA0426F9469}"/>
                </a:ext>
              </a:extLst>
            </p:cNvPr>
            <p:cNvSpPr/>
            <p:nvPr/>
          </p:nvSpPr>
          <p:spPr>
            <a:xfrm>
              <a:off x="1967198"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p:txBody>
        </p:sp>
        <p:sp>
          <p:nvSpPr>
            <p:cNvPr id="13" name="Rectangle 12">
              <a:extLst>
                <a:ext uri="{FF2B5EF4-FFF2-40B4-BE49-F238E27FC236}">
                  <a16:creationId xmlns:a16="http://schemas.microsoft.com/office/drawing/2014/main" id="{8B6D88C3-A0AF-432B-B387-F114A67C785D}"/>
                </a:ext>
              </a:extLst>
            </p:cNvPr>
            <p:cNvSpPr/>
            <p:nvPr/>
          </p:nvSpPr>
          <p:spPr>
            <a:xfrm>
              <a:off x="3308318"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2x1</a:t>
              </a:r>
            </a:p>
          </p:txBody>
        </p:sp>
      </p:grpSp>
      <p:grpSp>
        <p:nvGrpSpPr>
          <p:cNvPr id="22" name="Group 21">
            <a:extLst>
              <a:ext uri="{FF2B5EF4-FFF2-40B4-BE49-F238E27FC236}">
                <a16:creationId xmlns:a16="http://schemas.microsoft.com/office/drawing/2014/main" id="{E136AE2F-E5C4-40DA-9B7B-66DF292542C0}"/>
              </a:ext>
            </a:extLst>
          </p:cNvPr>
          <p:cNvGrpSpPr/>
          <p:nvPr/>
        </p:nvGrpSpPr>
        <p:grpSpPr>
          <a:xfrm>
            <a:off x="362462" y="2504381"/>
            <a:ext cx="3733800" cy="548640"/>
            <a:chOff x="626078" y="2504381"/>
            <a:chExt cx="3733800" cy="548640"/>
          </a:xfrm>
        </p:grpSpPr>
        <p:sp>
          <p:nvSpPr>
            <p:cNvPr id="14" name="Rectangle 13">
              <a:extLst>
                <a:ext uri="{FF2B5EF4-FFF2-40B4-BE49-F238E27FC236}">
                  <a16:creationId xmlns:a16="http://schemas.microsoft.com/office/drawing/2014/main" id="{74892AF9-13A4-420C-90AE-12E39D50C029}"/>
                </a:ext>
              </a:extLst>
            </p:cNvPr>
            <p:cNvSpPr/>
            <p:nvPr/>
          </p:nvSpPr>
          <p:spPr>
            <a:xfrm>
              <a:off x="626078" y="2504381"/>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Bidirectional LSTM along horizontal axis</a:t>
              </a:r>
            </a:p>
            <a:p>
              <a:pPr algn="ctr"/>
              <a:r>
                <a:rPr lang="en-US" sz="700" dirty="0">
                  <a:solidFill>
                    <a:schemeClr val="bg2"/>
                  </a:solidFill>
                  <a:latin typeface="Karla" panose="020B0604020202020204" charset="0"/>
                  <a:ea typeface="Karla" panose="020B0604020202020204" charset="0"/>
                </a:rPr>
                <a:t>256 hidden units</a:t>
              </a:r>
            </a:p>
          </p:txBody>
        </p:sp>
        <p:sp>
          <p:nvSpPr>
            <p:cNvPr id="15" name="Rectangle 14">
              <a:extLst>
                <a:ext uri="{FF2B5EF4-FFF2-40B4-BE49-F238E27FC236}">
                  <a16:creationId xmlns:a16="http://schemas.microsoft.com/office/drawing/2014/main" id="{564BCB66-465E-485C-880E-59A340BDDA61}"/>
                </a:ext>
              </a:extLst>
            </p:cNvPr>
            <p:cNvSpPr/>
            <p:nvPr/>
          </p:nvSpPr>
          <p:spPr>
            <a:xfrm>
              <a:off x="1967198" y="2504381"/>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Bidirectional LSTM along horizontal axis</a:t>
              </a:r>
            </a:p>
            <a:p>
              <a:pPr algn="ctr"/>
              <a:r>
                <a:rPr lang="en-US" sz="700" dirty="0">
                  <a:solidFill>
                    <a:schemeClr val="bg2"/>
                  </a:solidFill>
                  <a:latin typeface="Karla" panose="020B0604020202020204" charset="0"/>
                  <a:ea typeface="Karla" panose="020B0604020202020204" charset="0"/>
                </a:rPr>
                <a:t>256 hidden units</a:t>
              </a:r>
            </a:p>
          </p:txBody>
        </p:sp>
        <p:sp>
          <p:nvSpPr>
            <p:cNvPr id="16" name="Rectangle 15">
              <a:extLst>
                <a:ext uri="{FF2B5EF4-FFF2-40B4-BE49-F238E27FC236}">
                  <a16:creationId xmlns:a16="http://schemas.microsoft.com/office/drawing/2014/main" id="{926C4B92-73EC-4F12-98AB-56521AFF1E5E}"/>
                </a:ext>
              </a:extLst>
            </p:cNvPr>
            <p:cNvSpPr/>
            <p:nvPr/>
          </p:nvSpPr>
          <p:spPr>
            <a:xfrm>
              <a:off x="3308318" y="2504381"/>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Dropout layer</a:t>
              </a:r>
            </a:p>
            <a:p>
              <a:pPr algn="ctr"/>
              <a:r>
                <a:rPr lang="en-US" sz="700" dirty="0">
                  <a:solidFill>
                    <a:schemeClr val="bg2"/>
                  </a:solidFill>
                  <a:latin typeface="Karla" panose="020B0604020202020204" charset="0"/>
                  <a:ea typeface="Karla" panose="020B0604020202020204" charset="0"/>
                </a:rPr>
                <a:t>Keep prob = 0.7</a:t>
              </a:r>
            </a:p>
          </p:txBody>
        </p:sp>
      </p:grpSp>
      <p:grpSp>
        <p:nvGrpSpPr>
          <p:cNvPr id="23" name="Group 22">
            <a:extLst>
              <a:ext uri="{FF2B5EF4-FFF2-40B4-BE49-F238E27FC236}">
                <a16:creationId xmlns:a16="http://schemas.microsoft.com/office/drawing/2014/main" id="{50E9C6B9-FC97-4591-923E-44462AB88CF9}"/>
              </a:ext>
            </a:extLst>
          </p:cNvPr>
          <p:cNvGrpSpPr/>
          <p:nvPr/>
        </p:nvGrpSpPr>
        <p:grpSpPr>
          <a:xfrm>
            <a:off x="362462" y="3401030"/>
            <a:ext cx="2392680" cy="548640"/>
            <a:chOff x="626078" y="3463337"/>
            <a:chExt cx="2392680" cy="548640"/>
          </a:xfrm>
        </p:grpSpPr>
        <p:sp>
          <p:nvSpPr>
            <p:cNvPr id="17" name="Rectangle 16">
              <a:extLst>
                <a:ext uri="{FF2B5EF4-FFF2-40B4-BE49-F238E27FC236}">
                  <a16:creationId xmlns:a16="http://schemas.microsoft.com/office/drawing/2014/main" id="{C2B66B74-F8FD-4A2F-AF55-5E7E9F48298F}"/>
                </a:ext>
              </a:extLst>
            </p:cNvPr>
            <p:cNvSpPr/>
            <p:nvPr/>
          </p:nvSpPr>
          <p:spPr>
            <a:xfrm>
              <a:off x="626078" y="3463337"/>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Fully connected layer</a:t>
              </a:r>
            </a:p>
          </p:txBody>
        </p:sp>
        <p:sp>
          <p:nvSpPr>
            <p:cNvPr id="18" name="Rectangle 17">
              <a:extLst>
                <a:ext uri="{FF2B5EF4-FFF2-40B4-BE49-F238E27FC236}">
                  <a16:creationId xmlns:a16="http://schemas.microsoft.com/office/drawing/2014/main" id="{9B1AB5D8-2CE9-4428-8C6A-19605CA5D63F}"/>
                </a:ext>
              </a:extLst>
            </p:cNvPr>
            <p:cNvSpPr/>
            <p:nvPr/>
          </p:nvSpPr>
          <p:spPr>
            <a:xfrm>
              <a:off x="1967198" y="3463337"/>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CTC Loss and Beam Search Decoder</a:t>
              </a:r>
            </a:p>
          </p:txBody>
        </p:sp>
      </p:grpSp>
      <p:sp>
        <p:nvSpPr>
          <p:cNvPr id="25" name="Rectangle 24">
            <a:extLst>
              <a:ext uri="{FF2B5EF4-FFF2-40B4-BE49-F238E27FC236}">
                <a16:creationId xmlns:a16="http://schemas.microsoft.com/office/drawing/2014/main" id="{BBA2706E-A0F9-4AAF-9983-A0A61BBC3E9D}"/>
              </a:ext>
            </a:extLst>
          </p:cNvPr>
          <p:cNvSpPr/>
          <p:nvPr/>
        </p:nvSpPr>
        <p:spPr>
          <a:xfrm>
            <a:off x="248163" y="729016"/>
            <a:ext cx="5257800" cy="1517904"/>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sp>
        <p:nvSpPr>
          <p:cNvPr id="26" name="Rectangle 25">
            <a:extLst>
              <a:ext uri="{FF2B5EF4-FFF2-40B4-BE49-F238E27FC236}">
                <a16:creationId xmlns:a16="http://schemas.microsoft.com/office/drawing/2014/main" id="{16C62385-AEDF-4DDC-BB7C-F6E63C119E3E}"/>
              </a:ext>
            </a:extLst>
          </p:cNvPr>
          <p:cNvSpPr/>
          <p:nvPr/>
        </p:nvSpPr>
        <p:spPr>
          <a:xfrm>
            <a:off x="248163" y="2425516"/>
            <a:ext cx="5257800" cy="706369"/>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sp>
        <p:nvSpPr>
          <p:cNvPr id="27" name="Rectangle 26">
            <a:extLst>
              <a:ext uri="{FF2B5EF4-FFF2-40B4-BE49-F238E27FC236}">
                <a16:creationId xmlns:a16="http://schemas.microsoft.com/office/drawing/2014/main" id="{7C273F05-94F1-43B4-83B5-507FA28BD8F2}"/>
              </a:ext>
            </a:extLst>
          </p:cNvPr>
          <p:cNvSpPr/>
          <p:nvPr/>
        </p:nvSpPr>
        <p:spPr>
          <a:xfrm>
            <a:off x="248163" y="3321994"/>
            <a:ext cx="5257800" cy="706369"/>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sp>
        <p:nvSpPr>
          <p:cNvPr id="30" name="Rectangle 29">
            <a:extLst>
              <a:ext uri="{FF2B5EF4-FFF2-40B4-BE49-F238E27FC236}">
                <a16:creationId xmlns:a16="http://schemas.microsoft.com/office/drawing/2014/main" id="{C9EBAEA7-6589-4EAD-83C7-8936B40BCBD2}"/>
              </a:ext>
            </a:extLst>
          </p:cNvPr>
          <p:cNvSpPr/>
          <p:nvPr/>
        </p:nvSpPr>
        <p:spPr>
          <a:xfrm>
            <a:off x="5696076" y="3521289"/>
            <a:ext cx="1906291"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Transcription layers</a:t>
            </a:r>
            <a:endParaRPr lang="en-US" dirty="0"/>
          </a:p>
        </p:txBody>
      </p:sp>
      <p:sp>
        <p:nvSpPr>
          <p:cNvPr id="31" name="Rectangle 30">
            <a:extLst>
              <a:ext uri="{FF2B5EF4-FFF2-40B4-BE49-F238E27FC236}">
                <a16:creationId xmlns:a16="http://schemas.microsoft.com/office/drawing/2014/main" id="{72EDB46E-A983-447C-9CAD-F66C198A0888}"/>
              </a:ext>
            </a:extLst>
          </p:cNvPr>
          <p:cNvSpPr/>
          <p:nvPr/>
        </p:nvSpPr>
        <p:spPr>
          <a:xfrm>
            <a:off x="5696076" y="2624811"/>
            <a:ext cx="1587294"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Recurrent layers</a:t>
            </a:r>
            <a:endParaRPr lang="en-US" dirty="0"/>
          </a:p>
        </p:txBody>
      </p:sp>
      <p:sp>
        <p:nvSpPr>
          <p:cNvPr id="32" name="Rectangle 31">
            <a:extLst>
              <a:ext uri="{FF2B5EF4-FFF2-40B4-BE49-F238E27FC236}">
                <a16:creationId xmlns:a16="http://schemas.microsoft.com/office/drawing/2014/main" id="{7249D00F-77F9-45AD-857E-BAB62B48727D}"/>
              </a:ext>
            </a:extLst>
          </p:cNvPr>
          <p:cNvSpPr/>
          <p:nvPr/>
        </p:nvSpPr>
        <p:spPr>
          <a:xfrm>
            <a:off x="5696076" y="1334079"/>
            <a:ext cx="1931939"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Convolutional layers</a:t>
            </a:r>
            <a:endParaRPr lang="en-US" dirty="0"/>
          </a:p>
        </p:txBody>
      </p:sp>
      <p:sp>
        <p:nvSpPr>
          <p:cNvPr id="33" name="Rectangle 32">
            <a:extLst>
              <a:ext uri="{FF2B5EF4-FFF2-40B4-BE49-F238E27FC236}">
                <a16:creationId xmlns:a16="http://schemas.microsoft.com/office/drawing/2014/main" id="{372937E2-E55B-4876-913A-7194B37F6B61}"/>
              </a:ext>
            </a:extLst>
          </p:cNvPr>
          <p:cNvSpPr/>
          <p:nvPr/>
        </p:nvSpPr>
        <p:spPr>
          <a:xfrm>
            <a:off x="5696076" y="127608"/>
            <a:ext cx="1220206"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Input image</a:t>
            </a:r>
            <a:endParaRPr lang="en-US" dirty="0"/>
          </a:p>
        </p:txBody>
      </p:sp>
      <p:cxnSp>
        <p:nvCxnSpPr>
          <p:cNvPr id="34" name="Straight Arrow Connector 33">
            <a:extLst>
              <a:ext uri="{FF2B5EF4-FFF2-40B4-BE49-F238E27FC236}">
                <a16:creationId xmlns:a16="http://schemas.microsoft.com/office/drawing/2014/main" id="{3C92AD73-20EC-47B9-A0D7-E7ADDE875146}"/>
              </a:ext>
            </a:extLst>
          </p:cNvPr>
          <p:cNvCxnSpPr>
            <a:endCxn id="7" idx="0"/>
          </p:cNvCxnSpPr>
          <p:nvPr/>
        </p:nvCxnSpPr>
        <p:spPr>
          <a:xfrm>
            <a:off x="888242" y="471555"/>
            <a:ext cx="0" cy="348009"/>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D47FD8-5996-448C-8A89-374670C89419}"/>
              </a:ext>
            </a:extLst>
          </p:cNvPr>
          <p:cNvCxnSpPr>
            <a:cxnSpLocks/>
            <a:stCxn id="7" idx="3"/>
            <a:endCxn id="9" idx="1"/>
          </p:cNvCxnSpPr>
          <p:nvPr/>
        </p:nvCxnSpPr>
        <p:spPr>
          <a:xfrm>
            <a:off x="1414022"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71BEEA8-7280-4C01-9E8B-91E8F82EC1A5}"/>
              </a:ext>
            </a:extLst>
          </p:cNvPr>
          <p:cNvCxnSpPr>
            <a:cxnSpLocks/>
            <a:stCxn id="9" idx="3"/>
            <a:endCxn id="10" idx="1"/>
          </p:cNvCxnSpPr>
          <p:nvPr/>
        </p:nvCxnSpPr>
        <p:spPr>
          <a:xfrm>
            <a:off x="2755142"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0DE79AE-F5A9-4A6B-AD96-86F817DD8CFB}"/>
              </a:ext>
            </a:extLst>
          </p:cNvPr>
          <p:cNvCxnSpPr>
            <a:cxnSpLocks/>
          </p:cNvCxnSpPr>
          <p:nvPr/>
        </p:nvCxnSpPr>
        <p:spPr>
          <a:xfrm>
            <a:off x="4096263"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8EE7A2-1E60-4045-8EDC-0C5FB213CD34}"/>
              </a:ext>
            </a:extLst>
          </p:cNvPr>
          <p:cNvCxnSpPr>
            <a:cxnSpLocks/>
            <a:stCxn id="8" idx="2"/>
            <a:endCxn id="11" idx="0"/>
          </p:cNvCxnSpPr>
          <p:nvPr/>
        </p:nvCxnSpPr>
        <p:spPr>
          <a:xfrm>
            <a:off x="4911603" y="1368204"/>
            <a:ext cx="0" cy="239528"/>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E0164B3-F915-4F1D-9F34-5E46195FEC52}"/>
              </a:ext>
            </a:extLst>
          </p:cNvPr>
          <p:cNvCxnSpPr>
            <a:cxnSpLocks/>
            <a:stCxn id="11" idx="1"/>
            <a:endCxn id="13" idx="3"/>
          </p:cNvCxnSpPr>
          <p:nvPr/>
        </p:nvCxnSpPr>
        <p:spPr>
          <a:xfrm flipH="1">
            <a:off x="4096262" y="1882052"/>
            <a:ext cx="289561"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28E79E0-C3CB-49DE-87FC-CE2609709FBA}"/>
              </a:ext>
            </a:extLst>
          </p:cNvPr>
          <p:cNvCxnSpPr>
            <a:cxnSpLocks/>
            <a:stCxn id="13" idx="1"/>
            <a:endCxn id="12" idx="3"/>
          </p:cNvCxnSpPr>
          <p:nvPr/>
        </p:nvCxnSpPr>
        <p:spPr>
          <a:xfrm flipH="1">
            <a:off x="2755142" y="1882052"/>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42AB242-DDFA-4879-AE5E-489664C02D93}"/>
              </a:ext>
            </a:extLst>
          </p:cNvPr>
          <p:cNvCxnSpPr>
            <a:cxnSpLocks/>
            <a:stCxn id="14" idx="3"/>
            <a:endCxn id="15" idx="1"/>
          </p:cNvCxnSpPr>
          <p:nvPr/>
        </p:nvCxnSpPr>
        <p:spPr>
          <a:xfrm>
            <a:off x="1414022" y="2778701"/>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F17A650-CAF7-43A7-A8EE-BEDB7C301971}"/>
              </a:ext>
            </a:extLst>
          </p:cNvPr>
          <p:cNvCxnSpPr>
            <a:cxnSpLocks/>
            <a:stCxn id="15" idx="3"/>
            <a:endCxn id="16" idx="1"/>
          </p:cNvCxnSpPr>
          <p:nvPr/>
        </p:nvCxnSpPr>
        <p:spPr>
          <a:xfrm>
            <a:off x="2755142" y="2778701"/>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0F2796-3B18-4671-B283-8DAD7736AEB3}"/>
              </a:ext>
            </a:extLst>
          </p:cNvPr>
          <p:cNvCxnSpPr>
            <a:cxnSpLocks/>
            <a:stCxn id="17" idx="3"/>
            <a:endCxn id="18" idx="1"/>
          </p:cNvCxnSpPr>
          <p:nvPr/>
        </p:nvCxnSpPr>
        <p:spPr>
          <a:xfrm>
            <a:off x="1414022" y="3675350"/>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56B7C95-CE96-4132-9FA5-96C70CA36495}"/>
              </a:ext>
            </a:extLst>
          </p:cNvPr>
          <p:cNvCxnSpPr>
            <a:stCxn id="12" idx="1"/>
            <a:endCxn id="14" idx="0"/>
          </p:cNvCxnSpPr>
          <p:nvPr/>
        </p:nvCxnSpPr>
        <p:spPr>
          <a:xfrm rot="10800000" flipV="1">
            <a:off x="888242" y="1882051"/>
            <a:ext cx="815340" cy="622329"/>
          </a:xfrm>
          <a:prstGeom prst="bentConnector2">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2B3F72D-48F2-4887-A470-9F6C4DA0F9D9}"/>
              </a:ext>
            </a:extLst>
          </p:cNvPr>
          <p:cNvCxnSpPr>
            <a:cxnSpLocks/>
            <a:stCxn id="16" idx="2"/>
            <a:endCxn id="17" idx="0"/>
          </p:cNvCxnSpPr>
          <p:nvPr/>
        </p:nvCxnSpPr>
        <p:spPr>
          <a:xfrm rot="5400000">
            <a:off x="2055358" y="1885905"/>
            <a:ext cx="348009" cy="2682240"/>
          </a:xfrm>
          <a:prstGeom prst="bentConnector3">
            <a:avLst>
              <a:gd name="adj1" fmla="val 50000"/>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10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4327182" cy="1205094"/>
          </a:xfrm>
          <a:prstGeom prst="rect">
            <a:avLst/>
          </a:prstGeom>
        </p:spPr>
        <p:txBody>
          <a:bodyPr spcFirstLastPara="1" wrap="square" lIns="91425" tIns="91425" rIns="91425" bIns="91425" anchor="t" anchorCtr="0">
            <a:noAutofit/>
          </a:bodyPr>
          <a:lstStyle/>
          <a:p>
            <a:r>
              <a:rPr lang="en-US" dirty="0"/>
              <a:t>Connectionist Temporal Classification Loss</a:t>
            </a:r>
          </a:p>
        </p:txBody>
      </p:sp>
      <p:sp>
        <p:nvSpPr>
          <p:cNvPr id="138" name="Shape 138"/>
          <p:cNvSpPr txBox="1">
            <a:spLocks noGrp="1"/>
          </p:cNvSpPr>
          <p:nvPr>
            <p:ph type="body" idx="1"/>
          </p:nvPr>
        </p:nvSpPr>
        <p:spPr>
          <a:xfrm>
            <a:off x="729450" y="2788919"/>
            <a:ext cx="4327182" cy="1551055"/>
          </a:xfrm>
          <a:prstGeom prst="rect">
            <a:avLst/>
          </a:prstGeom>
        </p:spPr>
        <p:txBody>
          <a:bodyPr spcFirstLastPara="1" wrap="square" lIns="91425" tIns="91425" rIns="91425" bIns="91425" anchor="t" anchorCtr="0">
            <a:noAutofit/>
          </a:bodyPr>
          <a:lstStyle/>
          <a:p>
            <a:pPr marL="285750" indent="-285750">
              <a:spcAft>
                <a:spcPts val="1600"/>
              </a:spcAft>
            </a:pPr>
            <a:r>
              <a:rPr lang="en-US" dirty="0"/>
              <a:t>The way we deal with the lack of segmentation</a:t>
            </a:r>
          </a:p>
        </p:txBody>
      </p:sp>
      <p:pic>
        <p:nvPicPr>
          <p:cNvPr id="7" name="Picture 8" descr="A picture containing animal, object&#10;&#10;Description generated with high confidence">
            <a:extLst>
              <a:ext uri="{FF2B5EF4-FFF2-40B4-BE49-F238E27FC236}">
                <a16:creationId xmlns:a16="http://schemas.microsoft.com/office/drawing/2014/main" id="{860CE61C-31A3-EE4D-9934-65727478A993}"/>
              </a:ext>
            </a:extLst>
          </p:cNvPr>
          <p:cNvPicPr>
            <a:picLocks noChangeAspect="1"/>
          </p:cNvPicPr>
          <p:nvPr/>
        </p:nvPicPr>
        <p:blipFill>
          <a:blip r:embed="rId3"/>
          <a:stretch>
            <a:fillRect/>
          </a:stretch>
        </p:blipFill>
        <p:spPr>
          <a:xfrm>
            <a:off x="5352741" y="749099"/>
            <a:ext cx="3332480" cy="1139101"/>
          </a:xfrm>
          <a:prstGeom prst="rect">
            <a:avLst/>
          </a:prstGeom>
        </p:spPr>
      </p:pic>
      <p:graphicFrame>
        <p:nvGraphicFramePr>
          <p:cNvPr id="2" name="Table 1">
            <a:extLst>
              <a:ext uri="{FF2B5EF4-FFF2-40B4-BE49-F238E27FC236}">
                <a16:creationId xmlns:a16="http://schemas.microsoft.com/office/drawing/2014/main" id="{0F16BC5E-687C-3044-9F07-1F41F6997CFD}"/>
              </a:ext>
            </a:extLst>
          </p:cNvPr>
          <p:cNvGraphicFramePr>
            <a:graphicFrameLocks noGrp="1"/>
          </p:cNvGraphicFramePr>
          <p:nvPr>
            <p:extLst>
              <p:ext uri="{D42A27DB-BD31-4B8C-83A1-F6EECF244321}">
                <p14:modId xmlns:p14="http://schemas.microsoft.com/office/powerpoint/2010/main" val="160220253"/>
              </p:ext>
            </p:extLst>
          </p:nvPr>
        </p:nvGraphicFramePr>
        <p:xfrm>
          <a:off x="5352741" y="2157118"/>
          <a:ext cx="3332480" cy="31089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153256524"/>
                    </a:ext>
                  </a:extLst>
                </a:gridCol>
                <a:gridCol w="208280">
                  <a:extLst>
                    <a:ext uri="{9D8B030D-6E8A-4147-A177-3AD203B41FA5}">
                      <a16:colId xmlns:a16="http://schemas.microsoft.com/office/drawing/2014/main" val="1420688022"/>
                    </a:ext>
                  </a:extLst>
                </a:gridCol>
                <a:gridCol w="208280">
                  <a:extLst>
                    <a:ext uri="{9D8B030D-6E8A-4147-A177-3AD203B41FA5}">
                      <a16:colId xmlns:a16="http://schemas.microsoft.com/office/drawing/2014/main" val="803990820"/>
                    </a:ext>
                  </a:extLst>
                </a:gridCol>
                <a:gridCol w="208280">
                  <a:extLst>
                    <a:ext uri="{9D8B030D-6E8A-4147-A177-3AD203B41FA5}">
                      <a16:colId xmlns:a16="http://schemas.microsoft.com/office/drawing/2014/main" val="1360597961"/>
                    </a:ext>
                  </a:extLst>
                </a:gridCol>
                <a:gridCol w="208280">
                  <a:extLst>
                    <a:ext uri="{9D8B030D-6E8A-4147-A177-3AD203B41FA5}">
                      <a16:colId xmlns:a16="http://schemas.microsoft.com/office/drawing/2014/main" val="3162095273"/>
                    </a:ext>
                  </a:extLst>
                </a:gridCol>
                <a:gridCol w="208280">
                  <a:extLst>
                    <a:ext uri="{9D8B030D-6E8A-4147-A177-3AD203B41FA5}">
                      <a16:colId xmlns:a16="http://schemas.microsoft.com/office/drawing/2014/main" val="2548304642"/>
                    </a:ext>
                  </a:extLst>
                </a:gridCol>
                <a:gridCol w="208280">
                  <a:extLst>
                    <a:ext uri="{9D8B030D-6E8A-4147-A177-3AD203B41FA5}">
                      <a16:colId xmlns:a16="http://schemas.microsoft.com/office/drawing/2014/main" val="1950077291"/>
                    </a:ext>
                  </a:extLst>
                </a:gridCol>
                <a:gridCol w="208280">
                  <a:extLst>
                    <a:ext uri="{9D8B030D-6E8A-4147-A177-3AD203B41FA5}">
                      <a16:colId xmlns:a16="http://schemas.microsoft.com/office/drawing/2014/main" val="3264391790"/>
                    </a:ext>
                  </a:extLst>
                </a:gridCol>
                <a:gridCol w="208280">
                  <a:extLst>
                    <a:ext uri="{9D8B030D-6E8A-4147-A177-3AD203B41FA5}">
                      <a16:colId xmlns:a16="http://schemas.microsoft.com/office/drawing/2014/main" val="2116545575"/>
                    </a:ext>
                  </a:extLst>
                </a:gridCol>
                <a:gridCol w="208280">
                  <a:extLst>
                    <a:ext uri="{9D8B030D-6E8A-4147-A177-3AD203B41FA5}">
                      <a16:colId xmlns:a16="http://schemas.microsoft.com/office/drawing/2014/main" val="1558138930"/>
                    </a:ext>
                  </a:extLst>
                </a:gridCol>
                <a:gridCol w="208280">
                  <a:extLst>
                    <a:ext uri="{9D8B030D-6E8A-4147-A177-3AD203B41FA5}">
                      <a16:colId xmlns:a16="http://schemas.microsoft.com/office/drawing/2014/main" val="2922788668"/>
                    </a:ext>
                  </a:extLst>
                </a:gridCol>
                <a:gridCol w="208280">
                  <a:extLst>
                    <a:ext uri="{9D8B030D-6E8A-4147-A177-3AD203B41FA5}">
                      <a16:colId xmlns:a16="http://schemas.microsoft.com/office/drawing/2014/main" val="2146195047"/>
                    </a:ext>
                  </a:extLst>
                </a:gridCol>
                <a:gridCol w="208280">
                  <a:extLst>
                    <a:ext uri="{9D8B030D-6E8A-4147-A177-3AD203B41FA5}">
                      <a16:colId xmlns:a16="http://schemas.microsoft.com/office/drawing/2014/main" val="4185453013"/>
                    </a:ext>
                  </a:extLst>
                </a:gridCol>
                <a:gridCol w="208280">
                  <a:extLst>
                    <a:ext uri="{9D8B030D-6E8A-4147-A177-3AD203B41FA5}">
                      <a16:colId xmlns:a16="http://schemas.microsoft.com/office/drawing/2014/main" val="2000033411"/>
                    </a:ext>
                  </a:extLst>
                </a:gridCol>
                <a:gridCol w="208280">
                  <a:extLst>
                    <a:ext uri="{9D8B030D-6E8A-4147-A177-3AD203B41FA5}">
                      <a16:colId xmlns:a16="http://schemas.microsoft.com/office/drawing/2014/main" val="1189461496"/>
                    </a:ext>
                  </a:extLst>
                </a:gridCol>
                <a:gridCol w="208280">
                  <a:extLst>
                    <a:ext uri="{9D8B030D-6E8A-4147-A177-3AD203B41FA5}">
                      <a16:colId xmlns:a16="http://schemas.microsoft.com/office/drawing/2014/main" val="3007009621"/>
                    </a:ext>
                  </a:extLst>
                </a:gridCol>
              </a:tblGrid>
              <a:tr h="310897">
                <a:tc>
                  <a:txBody>
                    <a:bodyPr/>
                    <a:lstStyle/>
                    <a:p>
                      <a:r>
                        <a:rPr lang="en-US" i="1" dirty="0" err="1"/>
                        <a:t>Ɛ</a:t>
                      </a:r>
                      <a:endParaRPr lang="en-US" dirty="0"/>
                    </a:p>
                  </a:txBody>
                  <a:tcPr/>
                </a:tc>
                <a:tc>
                  <a:txBody>
                    <a:bodyPr/>
                    <a:lstStyle/>
                    <a:p>
                      <a:r>
                        <a:rPr lang="en-US" dirty="0"/>
                        <a:t>d</a:t>
                      </a:r>
                    </a:p>
                  </a:txBody>
                  <a:tcPr/>
                </a:tc>
                <a:tc>
                  <a:txBody>
                    <a:bodyPr/>
                    <a:lstStyle/>
                    <a:p>
                      <a:r>
                        <a:rPr lang="en-US" i="0" dirty="0"/>
                        <a:t>d</a:t>
                      </a:r>
                    </a:p>
                  </a:txBody>
                  <a:tcPr/>
                </a:tc>
                <a:tc>
                  <a:txBody>
                    <a:bodyPr/>
                    <a:lstStyle/>
                    <a:p>
                      <a:r>
                        <a:rPr lang="en-US" i="1" dirty="0" err="1"/>
                        <a:t>Ɛ</a:t>
                      </a:r>
                      <a:endParaRPr lang="en-US" dirty="0"/>
                    </a:p>
                  </a:txBody>
                  <a:tcPr/>
                </a:tc>
                <a:tc>
                  <a:txBody>
                    <a:bodyPr/>
                    <a:lstStyle/>
                    <a:p>
                      <a:r>
                        <a:rPr lang="en-US" dirty="0"/>
                        <a:t>o</a:t>
                      </a:r>
                    </a:p>
                  </a:txBody>
                  <a:tcPr/>
                </a:tc>
                <a:tc>
                  <a:txBody>
                    <a:bodyPr/>
                    <a:lstStyle/>
                    <a:p>
                      <a:r>
                        <a:rPr lang="en-US" dirty="0"/>
                        <a:t>o</a:t>
                      </a:r>
                    </a:p>
                  </a:txBody>
                  <a:tcPr/>
                </a:tc>
                <a:tc>
                  <a:txBody>
                    <a:bodyPr/>
                    <a:lstStyle/>
                    <a:p>
                      <a:r>
                        <a:rPr lang="en-US" dirty="0"/>
                        <a:t>l</a:t>
                      </a:r>
                    </a:p>
                  </a:txBody>
                  <a:tcPr/>
                </a:tc>
                <a:tc>
                  <a:txBody>
                    <a:bodyPr/>
                    <a:lstStyle/>
                    <a:p>
                      <a:r>
                        <a:rPr lang="en-US" i="1" dirty="0" err="1"/>
                        <a:t>Ɛ</a:t>
                      </a:r>
                      <a:endParaRPr lang="en-US" dirty="0"/>
                    </a:p>
                  </a:txBody>
                  <a:tcPr/>
                </a:tc>
                <a:tc>
                  <a:txBody>
                    <a:bodyPr/>
                    <a:lstStyle/>
                    <a:p>
                      <a:r>
                        <a:rPr lang="en-US" dirty="0"/>
                        <a:t>l</a:t>
                      </a:r>
                    </a:p>
                  </a:txBody>
                  <a:tcPr/>
                </a:tc>
                <a:tc>
                  <a:txBody>
                    <a:bodyPr/>
                    <a:lstStyle/>
                    <a:p>
                      <a:r>
                        <a:rPr lang="en-US" dirty="0"/>
                        <a:t>a</a:t>
                      </a:r>
                    </a:p>
                  </a:txBody>
                  <a:tcPr/>
                </a:tc>
                <a:tc>
                  <a:txBody>
                    <a:bodyPr/>
                    <a:lstStyle/>
                    <a:p>
                      <a:r>
                        <a:rPr lang="en-US" dirty="0"/>
                        <a:t>a</a:t>
                      </a:r>
                    </a:p>
                  </a:txBody>
                  <a:tcPr/>
                </a:tc>
                <a:tc>
                  <a:txBody>
                    <a:bodyPr/>
                    <a:lstStyle/>
                    <a:p>
                      <a:r>
                        <a:rPr lang="en-US" i="1" dirty="0" err="1"/>
                        <a:t>Ɛ</a:t>
                      </a:r>
                      <a:endParaRPr lang="en-US" dirty="0"/>
                    </a:p>
                  </a:txBody>
                  <a:tcPr/>
                </a:tc>
                <a:tc>
                  <a:txBody>
                    <a:bodyPr/>
                    <a:lstStyle/>
                    <a:p>
                      <a:r>
                        <a:rPr lang="en-US" dirty="0"/>
                        <a:t>r</a:t>
                      </a:r>
                    </a:p>
                  </a:txBody>
                  <a:tcPr/>
                </a:tc>
                <a:tc>
                  <a:txBody>
                    <a:bodyPr/>
                    <a:lstStyle/>
                    <a:p>
                      <a:r>
                        <a:rPr lang="en-US" dirty="0"/>
                        <a:t>s</a:t>
                      </a:r>
                    </a:p>
                  </a:txBody>
                  <a:tcPr/>
                </a:tc>
                <a:tc>
                  <a:txBody>
                    <a:bodyPr/>
                    <a:lstStyle/>
                    <a:p>
                      <a:r>
                        <a:rPr lang="en-US" i="1" dirty="0" err="1"/>
                        <a:t>Ɛ</a:t>
                      </a:r>
                      <a:endParaRPr lang="en-US" dirty="0"/>
                    </a:p>
                  </a:txBody>
                  <a:tcPr/>
                </a:tc>
                <a:tc>
                  <a:txBody>
                    <a:bodyPr/>
                    <a:lstStyle/>
                    <a:p>
                      <a:r>
                        <a:rPr lang="en-US" i="1" dirty="0" err="1"/>
                        <a:t>Ɛ</a:t>
                      </a:r>
                      <a:endParaRPr lang="en-US" dirty="0"/>
                    </a:p>
                  </a:txBody>
                  <a:tcPr/>
                </a:tc>
                <a:extLst>
                  <a:ext uri="{0D108BD9-81ED-4DB2-BD59-A6C34878D82A}">
                    <a16:rowId xmlns:a16="http://schemas.microsoft.com/office/drawing/2014/main" val="3242659449"/>
                  </a:ext>
                </a:extLst>
              </a:tr>
            </a:tbl>
          </a:graphicData>
        </a:graphic>
      </p:graphicFrame>
      <p:graphicFrame>
        <p:nvGraphicFramePr>
          <p:cNvPr id="8" name="Table 7">
            <a:extLst>
              <a:ext uri="{FF2B5EF4-FFF2-40B4-BE49-F238E27FC236}">
                <a16:creationId xmlns:a16="http://schemas.microsoft.com/office/drawing/2014/main" id="{6274F15D-67C1-B04B-81FE-510F36A31537}"/>
              </a:ext>
            </a:extLst>
          </p:cNvPr>
          <p:cNvGraphicFramePr>
            <a:graphicFrameLocks noGrp="1"/>
          </p:cNvGraphicFramePr>
          <p:nvPr>
            <p:extLst>
              <p:ext uri="{D42A27DB-BD31-4B8C-83A1-F6EECF244321}">
                <p14:modId xmlns:p14="http://schemas.microsoft.com/office/powerpoint/2010/main" val="1283854343"/>
              </p:ext>
            </p:extLst>
          </p:nvPr>
        </p:nvGraphicFramePr>
        <p:xfrm>
          <a:off x="5352741" y="2736933"/>
          <a:ext cx="3332480" cy="31089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153256524"/>
                    </a:ext>
                  </a:extLst>
                </a:gridCol>
                <a:gridCol w="416560">
                  <a:extLst>
                    <a:ext uri="{9D8B030D-6E8A-4147-A177-3AD203B41FA5}">
                      <a16:colId xmlns:a16="http://schemas.microsoft.com/office/drawing/2014/main" val="1420688022"/>
                    </a:ext>
                  </a:extLst>
                </a:gridCol>
                <a:gridCol w="208280">
                  <a:extLst>
                    <a:ext uri="{9D8B030D-6E8A-4147-A177-3AD203B41FA5}">
                      <a16:colId xmlns:a16="http://schemas.microsoft.com/office/drawing/2014/main" val="1360597961"/>
                    </a:ext>
                  </a:extLst>
                </a:gridCol>
                <a:gridCol w="416560">
                  <a:extLst>
                    <a:ext uri="{9D8B030D-6E8A-4147-A177-3AD203B41FA5}">
                      <a16:colId xmlns:a16="http://schemas.microsoft.com/office/drawing/2014/main" val="3162095273"/>
                    </a:ext>
                  </a:extLst>
                </a:gridCol>
                <a:gridCol w="208280">
                  <a:extLst>
                    <a:ext uri="{9D8B030D-6E8A-4147-A177-3AD203B41FA5}">
                      <a16:colId xmlns:a16="http://schemas.microsoft.com/office/drawing/2014/main" val="1950077291"/>
                    </a:ext>
                  </a:extLst>
                </a:gridCol>
                <a:gridCol w="208280">
                  <a:extLst>
                    <a:ext uri="{9D8B030D-6E8A-4147-A177-3AD203B41FA5}">
                      <a16:colId xmlns:a16="http://schemas.microsoft.com/office/drawing/2014/main" val="3264391790"/>
                    </a:ext>
                  </a:extLst>
                </a:gridCol>
                <a:gridCol w="208280">
                  <a:extLst>
                    <a:ext uri="{9D8B030D-6E8A-4147-A177-3AD203B41FA5}">
                      <a16:colId xmlns:a16="http://schemas.microsoft.com/office/drawing/2014/main" val="2116545575"/>
                    </a:ext>
                  </a:extLst>
                </a:gridCol>
                <a:gridCol w="416560">
                  <a:extLst>
                    <a:ext uri="{9D8B030D-6E8A-4147-A177-3AD203B41FA5}">
                      <a16:colId xmlns:a16="http://schemas.microsoft.com/office/drawing/2014/main" val="1558138930"/>
                    </a:ext>
                  </a:extLst>
                </a:gridCol>
                <a:gridCol w="208280">
                  <a:extLst>
                    <a:ext uri="{9D8B030D-6E8A-4147-A177-3AD203B41FA5}">
                      <a16:colId xmlns:a16="http://schemas.microsoft.com/office/drawing/2014/main" val="2146195047"/>
                    </a:ext>
                  </a:extLst>
                </a:gridCol>
                <a:gridCol w="208280">
                  <a:extLst>
                    <a:ext uri="{9D8B030D-6E8A-4147-A177-3AD203B41FA5}">
                      <a16:colId xmlns:a16="http://schemas.microsoft.com/office/drawing/2014/main" val="4185453013"/>
                    </a:ext>
                  </a:extLst>
                </a:gridCol>
                <a:gridCol w="208280">
                  <a:extLst>
                    <a:ext uri="{9D8B030D-6E8A-4147-A177-3AD203B41FA5}">
                      <a16:colId xmlns:a16="http://schemas.microsoft.com/office/drawing/2014/main" val="2000033411"/>
                    </a:ext>
                  </a:extLst>
                </a:gridCol>
                <a:gridCol w="416560">
                  <a:extLst>
                    <a:ext uri="{9D8B030D-6E8A-4147-A177-3AD203B41FA5}">
                      <a16:colId xmlns:a16="http://schemas.microsoft.com/office/drawing/2014/main" val="1189461496"/>
                    </a:ext>
                  </a:extLst>
                </a:gridCol>
              </a:tblGrid>
              <a:tr h="310897">
                <a:tc>
                  <a:txBody>
                    <a:bodyPr/>
                    <a:lstStyle/>
                    <a:p>
                      <a:r>
                        <a:rPr lang="en-US" i="1" dirty="0" err="1"/>
                        <a:t>Ɛ</a:t>
                      </a:r>
                      <a:endParaRPr lang="en-US" dirty="0"/>
                    </a:p>
                  </a:txBody>
                  <a:tcPr/>
                </a:tc>
                <a:tc>
                  <a:txBody>
                    <a:bodyPr/>
                    <a:lstStyle/>
                    <a:p>
                      <a:r>
                        <a:rPr lang="en-US" i="0" dirty="0"/>
                        <a:t>d</a:t>
                      </a:r>
                    </a:p>
                  </a:txBody>
                  <a:tcPr/>
                </a:tc>
                <a:tc>
                  <a:txBody>
                    <a:bodyPr/>
                    <a:lstStyle/>
                    <a:p>
                      <a:r>
                        <a:rPr lang="en-US" i="1" dirty="0" err="1"/>
                        <a:t>Ɛ</a:t>
                      </a:r>
                      <a:endParaRPr lang="en-US" dirty="0"/>
                    </a:p>
                  </a:txBody>
                  <a:tcPr/>
                </a:tc>
                <a:tc>
                  <a:txBody>
                    <a:bodyPr/>
                    <a:lstStyle/>
                    <a:p>
                      <a:r>
                        <a:rPr lang="en-US" dirty="0"/>
                        <a:t>o</a:t>
                      </a:r>
                    </a:p>
                  </a:txBody>
                  <a:tcPr/>
                </a:tc>
                <a:tc>
                  <a:txBody>
                    <a:bodyPr/>
                    <a:lstStyle/>
                    <a:p>
                      <a:r>
                        <a:rPr lang="en-US" dirty="0"/>
                        <a:t>l</a:t>
                      </a:r>
                    </a:p>
                  </a:txBody>
                  <a:tcPr/>
                </a:tc>
                <a:tc>
                  <a:txBody>
                    <a:bodyPr/>
                    <a:lstStyle/>
                    <a:p>
                      <a:r>
                        <a:rPr lang="en-US" i="1" dirty="0" err="1"/>
                        <a:t>Ɛ</a:t>
                      </a:r>
                      <a:endParaRPr lang="en-US" dirty="0"/>
                    </a:p>
                  </a:txBody>
                  <a:tcPr/>
                </a:tc>
                <a:tc>
                  <a:txBody>
                    <a:bodyPr/>
                    <a:lstStyle/>
                    <a:p>
                      <a:r>
                        <a:rPr lang="en-US" dirty="0"/>
                        <a:t>l</a:t>
                      </a:r>
                    </a:p>
                  </a:txBody>
                  <a:tcPr/>
                </a:tc>
                <a:tc>
                  <a:txBody>
                    <a:bodyPr/>
                    <a:lstStyle/>
                    <a:p>
                      <a:r>
                        <a:rPr lang="en-US" dirty="0"/>
                        <a:t>a</a:t>
                      </a:r>
                    </a:p>
                  </a:txBody>
                  <a:tcPr/>
                </a:tc>
                <a:tc>
                  <a:txBody>
                    <a:bodyPr/>
                    <a:lstStyle/>
                    <a:p>
                      <a:r>
                        <a:rPr lang="en-US" i="1" dirty="0" err="1"/>
                        <a:t>Ɛ</a:t>
                      </a:r>
                      <a:endParaRPr lang="en-US" dirty="0"/>
                    </a:p>
                  </a:txBody>
                  <a:tcPr/>
                </a:tc>
                <a:tc>
                  <a:txBody>
                    <a:bodyPr/>
                    <a:lstStyle/>
                    <a:p>
                      <a:r>
                        <a:rPr lang="en-US" dirty="0"/>
                        <a:t>r</a:t>
                      </a:r>
                    </a:p>
                  </a:txBody>
                  <a:tcPr/>
                </a:tc>
                <a:tc>
                  <a:txBody>
                    <a:bodyPr/>
                    <a:lstStyle/>
                    <a:p>
                      <a:r>
                        <a:rPr lang="en-US" dirty="0"/>
                        <a:t>s</a:t>
                      </a:r>
                    </a:p>
                  </a:txBody>
                  <a:tcPr/>
                </a:tc>
                <a:tc>
                  <a:txBody>
                    <a:bodyPr/>
                    <a:lstStyle/>
                    <a:p>
                      <a:r>
                        <a:rPr lang="en-US" i="1" dirty="0" err="1"/>
                        <a:t>Ɛ</a:t>
                      </a:r>
                      <a:endParaRPr lang="en-US" dirty="0"/>
                    </a:p>
                  </a:txBody>
                  <a:tcPr/>
                </a:tc>
                <a:extLst>
                  <a:ext uri="{0D108BD9-81ED-4DB2-BD59-A6C34878D82A}">
                    <a16:rowId xmlns:a16="http://schemas.microsoft.com/office/drawing/2014/main" val="3242659449"/>
                  </a:ext>
                </a:extLst>
              </a:tr>
            </a:tbl>
          </a:graphicData>
        </a:graphic>
      </p:graphicFrame>
      <p:graphicFrame>
        <p:nvGraphicFramePr>
          <p:cNvPr id="9" name="Table 8">
            <a:extLst>
              <a:ext uri="{FF2B5EF4-FFF2-40B4-BE49-F238E27FC236}">
                <a16:creationId xmlns:a16="http://schemas.microsoft.com/office/drawing/2014/main" id="{AB2FFEAA-7000-F141-A93B-EDEAD8F3C1F1}"/>
              </a:ext>
            </a:extLst>
          </p:cNvPr>
          <p:cNvGraphicFramePr>
            <a:graphicFrameLocks noGrp="1"/>
          </p:cNvGraphicFramePr>
          <p:nvPr>
            <p:extLst>
              <p:ext uri="{D42A27DB-BD31-4B8C-83A1-F6EECF244321}">
                <p14:modId xmlns:p14="http://schemas.microsoft.com/office/powerpoint/2010/main" val="3088545605"/>
              </p:ext>
            </p:extLst>
          </p:nvPr>
        </p:nvGraphicFramePr>
        <p:xfrm>
          <a:off x="5352741" y="3316748"/>
          <a:ext cx="3332480" cy="31089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153256524"/>
                    </a:ext>
                  </a:extLst>
                </a:gridCol>
                <a:gridCol w="416560">
                  <a:extLst>
                    <a:ext uri="{9D8B030D-6E8A-4147-A177-3AD203B41FA5}">
                      <a16:colId xmlns:a16="http://schemas.microsoft.com/office/drawing/2014/main" val="1420688022"/>
                    </a:ext>
                  </a:extLst>
                </a:gridCol>
                <a:gridCol w="208280">
                  <a:extLst>
                    <a:ext uri="{9D8B030D-6E8A-4147-A177-3AD203B41FA5}">
                      <a16:colId xmlns:a16="http://schemas.microsoft.com/office/drawing/2014/main" val="1360597961"/>
                    </a:ext>
                  </a:extLst>
                </a:gridCol>
                <a:gridCol w="416560">
                  <a:extLst>
                    <a:ext uri="{9D8B030D-6E8A-4147-A177-3AD203B41FA5}">
                      <a16:colId xmlns:a16="http://schemas.microsoft.com/office/drawing/2014/main" val="3162095273"/>
                    </a:ext>
                  </a:extLst>
                </a:gridCol>
                <a:gridCol w="208280">
                  <a:extLst>
                    <a:ext uri="{9D8B030D-6E8A-4147-A177-3AD203B41FA5}">
                      <a16:colId xmlns:a16="http://schemas.microsoft.com/office/drawing/2014/main" val="1950077291"/>
                    </a:ext>
                  </a:extLst>
                </a:gridCol>
                <a:gridCol w="208280">
                  <a:extLst>
                    <a:ext uri="{9D8B030D-6E8A-4147-A177-3AD203B41FA5}">
                      <a16:colId xmlns:a16="http://schemas.microsoft.com/office/drawing/2014/main" val="3264391790"/>
                    </a:ext>
                  </a:extLst>
                </a:gridCol>
                <a:gridCol w="208280">
                  <a:extLst>
                    <a:ext uri="{9D8B030D-6E8A-4147-A177-3AD203B41FA5}">
                      <a16:colId xmlns:a16="http://schemas.microsoft.com/office/drawing/2014/main" val="2116545575"/>
                    </a:ext>
                  </a:extLst>
                </a:gridCol>
                <a:gridCol w="416560">
                  <a:extLst>
                    <a:ext uri="{9D8B030D-6E8A-4147-A177-3AD203B41FA5}">
                      <a16:colId xmlns:a16="http://schemas.microsoft.com/office/drawing/2014/main" val="1558138930"/>
                    </a:ext>
                  </a:extLst>
                </a:gridCol>
                <a:gridCol w="208280">
                  <a:extLst>
                    <a:ext uri="{9D8B030D-6E8A-4147-A177-3AD203B41FA5}">
                      <a16:colId xmlns:a16="http://schemas.microsoft.com/office/drawing/2014/main" val="2146195047"/>
                    </a:ext>
                  </a:extLst>
                </a:gridCol>
                <a:gridCol w="208280">
                  <a:extLst>
                    <a:ext uri="{9D8B030D-6E8A-4147-A177-3AD203B41FA5}">
                      <a16:colId xmlns:a16="http://schemas.microsoft.com/office/drawing/2014/main" val="4185453013"/>
                    </a:ext>
                  </a:extLst>
                </a:gridCol>
                <a:gridCol w="208280">
                  <a:extLst>
                    <a:ext uri="{9D8B030D-6E8A-4147-A177-3AD203B41FA5}">
                      <a16:colId xmlns:a16="http://schemas.microsoft.com/office/drawing/2014/main" val="2000033411"/>
                    </a:ext>
                  </a:extLst>
                </a:gridCol>
                <a:gridCol w="416560">
                  <a:extLst>
                    <a:ext uri="{9D8B030D-6E8A-4147-A177-3AD203B41FA5}">
                      <a16:colId xmlns:a16="http://schemas.microsoft.com/office/drawing/2014/main" val="1189461496"/>
                    </a:ext>
                  </a:extLst>
                </a:gridCol>
              </a:tblGrid>
              <a:tr h="310897">
                <a:tc>
                  <a:txBody>
                    <a:bodyPr/>
                    <a:lstStyle/>
                    <a:p>
                      <a:endParaRPr lang="en-US" dirty="0"/>
                    </a:p>
                  </a:txBody>
                  <a:tcPr/>
                </a:tc>
                <a:tc>
                  <a:txBody>
                    <a:bodyPr/>
                    <a:lstStyle/>
                    <a:p>
                      <a:r>
                        <a:rPr lang="en-US" i="0" dirty="0"/>
                        <a:t>d</a:t>
                      </a:r>
                    </a:p>
                  </a:txBody>
                  <a:tcPr/>
                </a:tc>
                <a:tc>
                  <a:txBody>
                    <a:bodyPr/>
                    <a:lstStyle/>
                    <a:p>
                      <a:endParaRPr lang="en-US" dirty="0"/>
                    </a:p>
                  </a:txBody>
                  <a:tcPr/>
                </a:tc>
                <a:tc>
                  <a:txBody>
                    <a:bodyPr/>
                    <a:lstStyle/>
                    <a:p>
                      <a:r>
                        <a:rPr lang="en-US" dirty="0"/>
                        <a:t>o</a:t>
                      </a:r>
                    </a:p>
                  </a:txBody>
                  <a:tcPr/>
                </a:tc>
                <a:tc>
                  <a:txBody>
                    <a:bodyPr/>
                    <a:lstStyle/>
                    <a:p>
                      <a:r>
                        <a:rPr lang="en-US" dirty="0"/>
                        <a:t>l</a:t>
                      </a:r>
                    </a:p>
                  </a:txBody>
                  <a:tcPr/>
                </a:tc>
                <a:tc>
                  <a:txBody>
                    <a:bodyPr/>
                    <a:lstStyle/>
                    <a:p>
                      <a:endParaRPr lang="en-US" dirty="0"/>
                    </a:p>
                  </a:txBody>
                  <a:tcPr/>
                </a:tc>
                <a:tc>
                  <a:txBody>
                    <a:bodyPr/>
                    <a:lstStyle/>
                    <a:p>
                      <a:r>
                        <a:rPr lang="en-US" dirty="0"/>
                        <a:t>l</a:t>
                      </a:r>
                    </a:p>
                  </a:txBody>
                  <a:tcPr/>
                </a:tc>
                <a:tc>
                  <a:txBody>
                    <a:bodyPr/>
                    <a:lstStyle/>
                    <a:p>
                      <a:r>
                        <a:rPr lang="en-US" dirty="0"/>
                        <a:t>a</a:t>
                      </a:r>
                    </a:p>
                  </a:txBody>
                  <a:tcPr/>
                </a:tc>
                <a:tc>
                  <a:txBody>
                    <a:bodyPr/>
                    <a:lstStyle/>
                    <a:p>
                      <a:endParaRPr lang="en-US" dirty="0"/>
                    </a:p>
                  </a:txBody>
                  <a:tcPr/>
                </a:tc>
                <a:tc>
                  <a:txBody>
                    <a:bodyPr/>
                    <a:lstStyle/>
                    <a:p>
                      <a:r>
                        <a:rPr lang="en-US" dirty="0"/>
                        <a:t>r</a:t>
                      </a:r>
                    </a:p>
                  </a:txBody>
                  <a:tcPr/>
                </a:tc>
                <a:tc>
                  <a:txBody>
                    <a:bodyPr/>
                    <a:lstStyle/>
                    <a:p>
                      <a:r>
                        <a:rPr lang="en-US" dirty="0"/>
                        <a:t>s</a:t>
                      </a:r>
                    </a:p>
                  </a:txBody>
                  <a:tcPr/>
                </a:tc>
                <a:tc>
                  <a:txBody>
                    <a:bodyPr/>
                    <a:lstStyle/>
                    <a:p>
                      <a:endParaRPr lang="en-US" dirty="0"/>
                    </a:p>
                  </a:txBody>
                  <a:tcPr/>
                </a:tc>
                <a:extLst>
                  <a:ext uri="{0D108BD9-81ED-4DB2-BD59-A6C34878D82A}">
                    <a16:rowId xmlns:a16="http://schemas.microsoft.com/office/drawing/2014/main" val="3242659449"/>
                  </a:ext>
                </a:extLst>
              </a:tr>
            </a:tbl>
          </a:graphicData>
        </a:graphic>
      </p:graphicFrame>
      <p:graphicFrame>
        <p:nvGraphicFramePr>
          <p:cNvPr id="10" name="Table 9">
            <a:extLst>
              <a:ext uri="{FF2B5EF4-FFF2-40B4-BE49-F238E27FC236}">
                <a16:creationId xmlns:a16="http://schemas.microsoft.com/office/drawing/2014/main" id="{17209DA2-6D68-EC40-A123-94BDECBF6F27}"/>
              </a:ext>
            </a:extLst>
          </p:cNvPr>
          <p:cNvGraphicFramePr>
            <a:graphicFrameLocks noGrp="1"/>
          </p:cNvGraphicFramePr>
          <p:nvPr>
            <p:extLst>
              <p:ext uri="{D42A27DB-BD31-4B8C-83A1-F6EECF244321}">
                <p14:modId xmlns:p14="http://schemas.microsoft.com/office/powerpoint/2010/main" val="770386903"/>
              </p:ext>
            </p:extLst>
          </p:nvPr>
        </p:nvGraphicFramePr>
        <p:xfrm>
          <a:off x="5352741" y="3896563"/>
          <a:ext cx="1526257" cy="31089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420688022"/>
                    </a:ext>
                  </a:extLst>
                </a:gridCol>
                <a:gridCol w="208280">
                  <a:extLst>
                    <a:ext uri="{9D8B030D-6E8A-4147-A177-3AD203B41FA5}">
                      <a16:colId xmlns:a16="http://schemas.microsoft.com/office/drawing/2014/main" val="3162095273"/>
                    </a:ext>
                  </a:extLst>
                </a:gridCol>
                <a:gridCol w="208280">
                  <a:extLst>
                    <a:ext uri="{9D8B030D-6E8A-4147-A177-3AD203B41FA5}">
                      <a16:colId xmlns:a16="http://schemas.microsoft.com/office/drawing/2014/main" val="1950077291"/>
                    </a:ext>
                  </a:extLst>
                </a:gridCol>
                <a:gridCol w="208280">
                  <a:extLst>
                    <a:ext uri="{9D8B030D-6E8A-4147-A177-3AD203B41FA5}">
                      <a16:colId xmlns:a16="http://schemas.microsoft.com/office/drawing/2014/main" val="2116545575"/>
                    </a:ext>
                  </a:extLst>
                </a:gridCol>
                <a:gridCol w="208280">
                  <a:extLst>
                    <a:ext uri="{9D8B030D-6E8A-4147-A177-3AD203B41FA5}">
                      <a16:colId xmlns:a16="http://schemas.microsoft.com/office/drawing/2014/main" val="1558138930"/>
                    </a:ext>
                  </a:extLst>
                </a:gridCol>
                <a:gridCol w="208280">
                  <a:extLst>
                    <a:ext uri="{9D8B030D-6E8A-4147-A177-3AD203B41FA5}">
                      <a16:colId xmlns:a16="http://schemas.microsoft.com/office/drawing/2014/main" val="4185453013"/>
                    </a:ext>
                  </a:extLst>
                </a:gridCol>
                <a:gridCol w="276577">
                  <a:extLst>
                    <a:ext uri="{9D8B030D-6E8A-4147-A177-3AD203B41FA5}">
                      <a16:colId xmlns:a16="http://schemas.microsoft.com/office/drawing/2014/main" val="2000033411"/>
                    </a:ext>
                  </a:extLst>
                </a:gridCol>
              </a:tblGrid>
              <a:tr h="310897">
                <a:tc>
                  <a:txBody>
                    <a:bodyPr/>
                    <a:lstStyle/>
                    <a:p>
                      <a:r>
                        <a:rPr lang="en-US" i="0" dirty="0"/>
                        <a:t>d</a:t>
                      </a:r>
                    </a:p>
                  </a:txBody>
                  <a:tcPr/>
                </a:tc>
                <a:tc>
                  <a:txBody>
                    <a:bodyPr/>
                    <a:lstStyle/>
                    <a:p>
                      <a:r>
                        <a:rPr lang="en-US" dirty="0"/>
                        <a:t>o</a:t>
                      </a:r>
                    </a:p>
                  </a:txBody>
                  <a:tcPr/>
                </a:tc>
                <a:tc>
                  <a:txBody>
                    <a:bodyPr/>
                    <a:lstStyle/>
                    <a:p>
                      <a:r>
                        <a:rPr lang="en-US" dirty="0"/>
                        <a:t>l</a:t>
                      </a:r>
                    </a:p>
                  </a:txBody>
                  <a:tcPr/>
                </a:tc>
                <a:tc>
                  <a:txBody>
                    <a:bodyPr/>
                    <a:lstStyle/>
                    <a:p>
                      <a:r>
                        <a:rPr lang="en-US" dirty="0"/>
                        <a:t>l</a:t>
                      </a:r>
                    </a:p>
                  </a:txBody>
                  <a:tcPr/>
                </a:tc>
                <a:tc>
                  <a:txBody>
                    <a:bodyPr/>
                    <a:lstStyle/>
                    <a:p>
                      <a:r>
                        <a:rPr lang="en-US" dirty="0"/>
                        <a:t>a</a:t>
                      </a:r>
                    </a:p>
                  </a:txBody>
                  <a:tcPr/>
                </a:tc>
                <a:tc>
                  <a:txBody>
                    <a:bodyPr/>
                    <a:lstStyle/>
                    <a:p>
                      <a:r>
                        <a:rPr lang="en-US" dirty="0"/>
                        <a:t>r</a:t>
                      </a:r>
                    </a:p>
                  </a:txBody>
                  <a:tcPr/>
                </a:tc>
                <a:tc>
                  <a:txBody>
                    <a:bodyPr/>
                    <a:lstStyle/>
                    <a:p>
                      <a:r>
                        <a:rPr lang="en-US" dirty="0"/>
                        <a:t>s</a:t>
                      </a:r>
                    </a:p>
                  </a:txBody>
                  <a:tcPr/>
                </a:tc>
                <a:extLst>
                  <a:ext uri="{0D108BD9-81ED-4DB2-BD59-A6C34878D82A}">
                    <a16:rowId xmlns:a16="http://schemas.microsoft.com/office/drawing/2014/main" val="3242659449"/>
                  </a:ext>
                </a:extLst>
              </a:tr>
            </a:tbl>
          </a:graphicData>
        </a:graphic>
      </p:graphicFrame>
    </p:spTree>
    <p:extLst>
      <p:ext uri="{BB962C8B-B14F-4D97-AF65-F5344CB8AC3E}">
        <p14:creationId xmlns:p14="http://schemas.microsoft.com/office/powerpoint/2010/main" val="16029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6" name="Picture 5">
            <a:extLst>
              <a:ext uri="{FF2B5EF4-FFF2-40B4-BE49-F238E27FC236}">
                <a16:creationId xmlns:a16="http://schemas.microsoft.com/office/drawing/2014/main" id="{80F89355-17D9-4062-B576-DEC5C11B4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63" y="91440"/>
            <a:ext cx="5029200" cy="380115"/>
          </a:xfrm>
          <a:prstGeom prst="rect">
            <a:avLst/>
          </a:prstGeom>
        </p:spPr>
      </p:pic>
      <p:grpSp>
        <p:nvGrpSpPr>
          <p:cNvPr id="5" name="Group 4">
            <a:extLst>
              <a:ext uri="{FF2B5EF4-FFF2-40B4-BE49-F238E27FC236}">
                <a16:creationId xmlns:a16="http://schemas.microsoft.com/office/drawing/2014/main" id="{40980CE1-E95B-48A5-ABFC-C94A3C786EDD}"/>
              </a:ext>
            </a:extLst>
          </p:cNvPr>
          <p:cNvGrpSpPr/>
          <p:nvPr/>
        </p:nvGrpSpPr>
        <p:grpSpPr>
          <a:xfrm>
            <a:off x="362462" y="819564"/>
            <a:ext cx="5074921" cy="1336808"/>
            <a:chOff x="626078" y="757258"/>
            <a:chExt cx="5074921" cy="1336808"/>
          </a:xfrm>
        </p:grpSpPr>
        <p:sp>
          <p:nvSpPr>
            <p:cNvPr id="7" name="Rectangle 6">
              <a:extLst>
                <a:ext uri="{FF2B5EF4-FFF2-40B4-BE49-F238E27FC236}">
                  <a16:creationId xmlns:a16="http://schemas.microsoft.com/office/drawing/2014/main" id="{4FF8B6A0-379E-430D-906A-D6268FF22EAB}"/>
                </a:ext>
              </a:extLst>
            </p:cNvPr>
            <p:cNvSpPr/>
            <p:nvPr/>
          </p:nvSpPr>
          <p:spPr>
            <a:xfrm>
              <a:off x="62607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2x2</a:t>
              </a:r>
              <a:endParaRPr lang="en-US" sz="1000" dirty="0">
                <a:solidFill>
                  <a:schemeClr val="bg2"/>
                </a:solidFill>
                <a:latin typeface="Karla" panose="020B0604020202020204" charset="0"/>
                <a:ea typeface="Karla" panose="020B0604020202020204" charset="0"/>
              </a:endParaRPr>
            </a:p>
          </p:txBody>
        </p:sp>
        <p:sp>
          <p:nvSpPr>
            <p:cNvPr id="8" name="Rectangle 7">
              <a:extLst>
                <a:ext uri="{FF2B5EF4-FFF2-40B4-BE49-F238E27FC236}">
                  <a16:creationId xmlns:a16="http://schemas.microsoft.com/office/drawing/2014/main" id="{F60E45D7-D663-4158-AFC7-531B430BFB60}"/>
                </a:ext>
              </a:extLst>
            </p:cNvPr>
            <p:cNvSpPr/>
            <p:nvPr/>
          </p:nvSpPr>
          <p:spPr>
            <a:xfrm>
              <a:off x="4649439"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2x1</a:t>
              </a:r>
              <a:endParaRPr lang="en-US" sz="1000" dirty="0">
                <a:solidFill>
                  <a:schemeClr val="bg2"/>
                </a:solidFill>
                <a:latin typeface="Karla" panose="020B0604020202020204" charset="0"/>
                <a:ea typeface="Karla" panose="020B0604020202020204" charset="0"/>
              </a:endParaRPr>
            </a:p>
          </p:txBody>
        </p:sp>
        <p:sp>
          <p:nvSpPr>
            <p:cNvPr id="9" name="Rectangle 8">
              <a:extLst>
                <a:ext uri="{FF2B5EF4-FFF2-40B4-BE49-F238E27FC236}">
                  <a16:creationId xmlns:a16="http://schemas.microsoft.com/office/drawing/2014/main" id="{702F8BD6-7775-4D96-9BE4-C0B4AFDC88F1}"/>
                </a:ext>
              </a:extLst>
            </p:cNvPr>
            <p:cNvSpPr/>
            <p:nvPr/>
          </p:nvSpPr>
          <p:spPr>
            <a:xfrm>
              <a:off x="196719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2x2</a:t>
              </a:r>
              <a:endParaRPr lang="en-US" sz="1000" dirty="0">
                <a:solidFill>
                  <a:schemeClr val="bg2"/>
                </a:solidFill>
                <a:latin typeface="Karla" panose="020B0604020202020204" charset="0"/>
                <a:ea typeface="Karla" panose="020B0604020202020204" charset="0"/>
              </a:endParaRPr>
            </a:p>
          </p:txBody>
        </p:sp>
        <p:sp>
          <p:nvSpPr>
            <p:cNvPr id="10" name="Rectangle 9">
              <a:extLst>
                <a:ext uri="{FF2B5EF4-FFF2-40B4-BE49-F238E27FC236}">
                  <a16:creationId xmlns:a16="http://schemas.microsoft.com/office/drawing/2014/main" id="{B12B01D8-473A-463C-814A-AAF45443E824}"/>
                </a:ext>
              </a:extLst>
            </p:cNvPr>
            <p:cNvSpPr/>
            <p:nvPr/>
          </p:nvSpPr>
          <p:spPr>
            <a:xfrm>
              <a:off x="3308318" y="757258"/>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p:txBody>
        </p:sp>
        <p:sp>
          <p:nvSpPr>
            <p:cNvPr id="11" name="Rectangle 10">
              <a:extLst>
                <a:ext uri="{FF2B5EF4-FFF2-40B4-BE49-F238E27FC236}">
                  <a16:creationId xmlns:a16="http://schemas.microsoft.com/office/drawing/2014/main" id="{8A621CAF-6982-4F56-9321-C90756D88CA2}"/>
                </a:ext>
              </a:extLst>
            </p:cNvPr>
            <p:cNvSpPr/>
            <p:nvPr/>
          </p:nvSpPr>
          <p:spPr>
            <a:xfrm>
              <a:off x="4649439"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800" dirty="0" err="1">
                  <a:solidFill>
                    <a:schemeClr val="bg2"/>
                  </a:solidFill>
                  <a:latin typeface="Karla" panose="020B0604020202020204" charset="0"/>
                  <a:ea typeface="Karla" panose="020B0604020202020204" charset="0"/>
                </a:rPr>
                <a:t>ReLU</a:t>
              </a:r>
              <a:r>
                <a:rPr lang="en-US" sz="800" dirty="0">
                  <a:solidFill>
                    <a:schemeClr val="bg2"/>
                  </a:solidFill>
                  <a:latin typeface="Karla" panose="020B0604020202020204" charset="0"/>
                  <a:ea typeface="Karla" panose="020B0604020202020204" charset="0"/>
                </a:rPr>
                <a:t> activation</a:t>
              </a:r>
              <a:endParaRPr lang="en-US" sz="1000" dirty="0">
                <a:solidFill>
                  <a:schemeClr val="bg2"/>
                </a:solidFill>
                <a:latin typeface="Karla" panose="020B0604020202020204" charset="0"/>
                <a:ea typeface="Karla" panose="020B0604020202020204" charset="0"/>
              </a:endParaRPr>
            </a:p>
          </p:txBody>
        </p:sp>
        <p:sp>
          <p:nvSpPr>
            <p:cNvPr id="12" name="Rectangle 11">
              <a:extLst>
                <a:ext uri="{FF2B5EF4-FFF2-40B4-BE49-F238E27FC236}">
                  <a16:creationId xmlns:a16="http://schemas.microsoft.com/office/drawing/2014/main" id="{BFF89061-73F6-4C20-AA19-8FA0426F9469}"/>
                </a:ext>
              </a:extLst>
            </p:cNvPr>
            <p:cNvSpPr/>
            <p:nvPr/>
          </p:nvSpPr>
          <p:spPr>
            <a:xfrm>
              <a:off x="1967198"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a:solidFill>
                    <a:schemeClr val="bg2"/>
                  </a:solidFill>
                  <a:latin typeface="Karla" panose="020B0604020202020204" charset="0"/>
                  <a:ea typeface="Karla" panose="020B0604020202020204" charset="0"/>
                </a:rPr>
                <a:t>Batch normalization</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p:txBody>
        </p:sp>
        <p:sp>
          <p:nvSpPr>
            <p:cNvPr id="13" name="Rectangle 12">
              <a:extLst>
                <a:ext uri="{FF2B5EF4-FFF2-40B4-BE49-F238E27FC236}">
                  <a16:creationId xmlns:a16="http://schemas.microsoft.com/office/drawing/2014/main" id="{8B6D88C3-A0AF-432B-B387-F114A67C785D}"/>
                </a:ext>
              </a:extLst>
            </p:cNvPr>
            <p:cNvSpPr/>
            <p:nvPr/>
          </p:nvSpPr>
          <p:spPr>
            <a:xfrm>
              <a:off x="3308318" y="1545426"/>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Convolution 3x3</a:t>
              </a:r>
            </a:p>
            <a:p>
              <a:pPr algn="ctr"/>
              <a:r>
                <a:rPr lang="en-US" sz="700" dirty="0" err="1">
                  <a:solidFill>
                    <a:schemeClr val="bg2"/>
                  </a:solidFill>
                  <a:latin typeface="Karla" panose="020B0604020202020204" charset="0"/>
                  <a:ea typeface="Karla" panose="020B0604020202020204" charset="0"/>
                </a:rPr>
                <a:t>ReLU</a:t>
              </a:r>
              <a:r>
                <a:rPr lang="en-US" sz="700" dirty="0">
                  <a:solidFill>
                    <a:schemeClr val="bg2"/>
                  </a:solidFill>
                  <a:latin typeface="Karla" panose="020B0604020202020204" charset="0"/>
                  <a:ea typeface="Karla" panose="020B0604020202020204" charset="0"/>
                </a:rPr>
                <a:t> activation</a:t>
              </a:r>
            </a:p>
            <a:p>
              <a:pPr algn="ctr"/>
              <a:r>
                <a:rPr lang="en-US" sz="700" dirty="0">
                  <a:solidFill>
                    <a:schemeClr val="bg2"/>
                  </a:solidFill>
                  <a:latin typeface="Karla" panose="020B0604020202020204" charset="0"/>
                  <a:ea typeface="Karla" panose="020B0604020202020204" charset="0"/>
                </a:rPr>
                <a:t>Pooling 2x1</a:t>
              </a:r>
            </a:p>
          </p:txBody>
        </p:sp>
      </p:grpSp>
      <p:grpSp>
        <p:nvGrpSpPr>
          <p:cNvPr id="22" name="Group 21">
            <a:extLst>
              <a:ext uri="{FF2B5EF4-FFF2-40B4-BE49-F238E27FC236}">
                <a16:creationId xmlns:a16="http://schemas.microsoft.com/office/drawing/2014/main" id="{E136AE2F-E5C4-40DA-9B7B-66DF292542C0}"/>
              </a:ext>
            </a:extLst>
          </p:cNvPr>
          <p:cNvGrpSpPr/>
          <p:nvPr/>
        </p:nvGrpSpPr>
        <p:grpSpPr>
          <a:xfrm>
            <a:off x="362462" y="2504381"/>
            <a:ext cx="3733800" cy="548640"/>
            <a:chOff x="626078" y="2504381"/>
            <a:chExt cx="3733800" cy="548640"/>
          </a:xfrm>
        </p:grpSpPr>
        <p:sp>
          <p:nvSpPr>
            <p:cNvPr id="14" name="Rectangle 13">
              <a:extLst>
                <a:ext uri="{FF2B5EF4-FFF2-40B4-BE49-F238E27FC236}">
                  <a16:creationId xmlns:a16="http://schemas.microsoft.com/office/drawing/2014/main" id="{74892AF9-13A4-420C-90AE-12E39D50C029}"/>
                </a:ext>
              </a:extLst>
            </p:cNvPr>
            <p:cNvSpPr/>
            <p:nvPr/>
          </p:nvSpPr>
          <p:spPr>
            <a:xfrm>
              <a:off x="626078" y="2504381"/>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Bidirectional LSTM along horizontal axis</a:t>
              </a:r>
            </a:p>
            <a:p>
              <a:pPr algn="ctr"/>
              <a:r>
                <a:rPr lang="en-US" sz="700" dirty="0">
                  <a:solidFill>
                    <a:schemeClr val="bg2"/>
                  </a:solidFill>
                  <a:latin typeface="Karla" panose="020B0604020202020204" charset="0"/>
                  <a:ea typeface="Karla" panose="020B0604020202020204" charset="0"/>
                </a:rPr>
                <a:t>256 hidden units</a:t>
              </a:r>
            </a:p>
          </p:txBody>
        </p:sp>
        <p:sp>
          <p:nvSpPr>
            <p:cNvPr id="15" name="Rectangle 14">
              <a:extLst>
                <a:ext uri="{FF2B5EF4-FFF2-40B4-BE49-F238E27FC236}">
                  <a16:creationId xmlns:a16="http://schemas.microsoft.com/office/drawing/2014/main" id="{564BCB66-465E-485C-880E-59A340BDDA61}"/>
                </a:ext>
              </a:extLst>
            </p:cNvPr>
            <p:cNvSpPr/>
            <p:nvPr/>
          </p:nvSpPr>
          <p:spPr>
            <a:xfrm>
              <a:off x="1967198" y="2504381"/>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Bidirectional LSTM along horizontal axis</a:t>
              </a:r>
            </a:p>
            <a:p>
              <a:pPr algn="ctr"/>
              <a:r>
                <a:rPr lang="en-US" sz="700" dirty="0">
                  <a:solidFill>
                    <a:schemeClr val="bg2"/>
                  </a:solidFill>
                  <a:latin typeface="Karla" panose="020B0604020202020204" charset="0"/>
                  <a:ea typeface="Karla" panose="020B0604020202020204" charset="0"/>
                </a:rPr>
                <a:t>256 hidden units</a:t>
              </a:r>
            </a:p>
          </p:txBody>
        </p:sp>
        <p:sp>
          <p:nvSpPr>
            <p:cNvPr id="16" name="Rectangle 15">
              <a:extLst>
                <a:ext uri="{FF2B5EF4-FFF2-40B4-BE49-F238E27FC236}">
                  <a16:creationId xmlns:a16="http://schemas.microsoft.com/office/drawing/2014/main" id="{926C4B92-73EC-4F12-98AB-56521AFF1E5E}"/>
                </a:ext>
              </a:extLst>
            </p:cNvPr>
            <p:cNvSpPr/>
            <p:nvPr/>
          </p:nvSpPr>
          <p:spPr>
            <a:xfrm>
              <a:off x="3308318" y="2504381"/>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Dropout layer</a:t>
              </a:r>
            </a:p>
            <a:p>
              <a:pPr algn="ctr"/>
              <a:r>
                <a:rPr lang="en-US" sz="700" dirty="0">
                  <a:solidFill>
                    <a:schemeClr val="bg2"/>
                  </a:solidFill>
                  <a:latin typeface="Karla" panose="020B0604020202020204" charset="0"/>
                  <a:ea typeface="Karla" panose="020B0604020202020204" charset="0"/>
                </a:rPr>
                <a:t>Keep prob = 0.7</a:t>
              </a:r>
            </a:p>
          </p:txBody>
        </p:sp>
      </p:grpSp>
      <p:grpSp>
        <p:nvGrpSpPr>
          <p:cNvPr id="23" name="Group 22">
            <a:extLst>
              <a:ext uri="{FF2B5EF4-FFF2-40B4-BE49-F238E27FC236}">
                <a16:creationId xmlns:a16="http://schemas.microsoft.com/office/drawing/2014/main" id="{50E9C6B9-FC97-4591-923E-44462AB88CF9}"/>
              </a:ext>
            </a:extLst>
          </p:cNvPr>
          <p:cNvGrpSpPr/>
          <p:nvPr/>
        </p:nvGrpSpPr>
        <p:grpSpPr>
          <a:xfrm>
            <a:off x="362462" y="3401030"/>
            <a:ext cx="2392680" cy="548640"/>
            <a:chOff x="626078" y="3463337"/>
            <a:chExt cx="2392680" cy="548640"/>
          </a:xfrm>
        </p:grpSpPr>
        <p:sp>
          <p:nvSpPr>
            <p:cNvPr id="17" name="Rectangle 16">
              <a:extLst>
                <a:ext uri="{FF2B5EF4-FFF2-40B4-BE49-F238E27FC236}">
                  <a16:creationId xmlns:a16="http://schemas.microsoft.com/office/drawing/2014/main" id="{C2B66B74-F8FD-4A2F-AF55-5E7E9F48298F}"/>
                </a:ext>
              </a:extLst>
            </p:cNvPr>
            <p:cNvSpPr/>
            <p:nvPr/>
          </p:nvSpPr>
          <p:spPr>
            <a:xfrm>
              <a:off x="626078" y="3463337"/>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Fully connected layer</a:t>
              </a:r>
            </a:p>
          </p:txBody>
        </p:sp>
        <p:sp>
          <p:nvSpPr>
            <p:cNvPr id="18" name="Rectangle 17">
              <a:extLst>
                <a:ext uri="{FF2B5EF4-FFF2-40B4-BE49-F238E27FC236}">
                  <a16:creationId xmlns:a16="http://schemas.microsoft.com/office/drawing/2014/main" id="{9B1AB5D8-2CE9-4428-8C6A-19605CA5D63F}"/>
                </a:ext>
              </a:extLst>
            </p:cNvPr>
            <p:cNvSpPr/>
            <p:nvPr/>
          </p:nvSpPr>
          <p:spPr>
            <a:xfrm>
              <a:off x="1967198" y="3463337"/>
              <a:ext cx="1051560" cy="548640"/>
            </a:xfrm>
            <a:prstGeom prst="rect">
              <a:avLst/>
            </a:prstGeom>
            <a:solidFill>
              <a:schemeClr val="bg1">
                <a:lumMod val="85000"/>
              </a:schemeClr>
            </a:solid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2"/>
                  </a:solidFill>
                  <a:latin typeface="Karla" panose="020B0604020202020204" charset="0"/>
                  <a:ea typeface="Karla" panose="020B0604020202020204" charset="0"/>
                </a:rPr>
                <a:t>CTC Loss and Beam Search Decoder</a:t>
              </a:r>
            </a:p>
          </p:txBody>
        </p:sp>
      </p:grpSp>
      <p:sp>
        <p:nvSpPr>
          <p:cNvPr id="19" name="Rectangle 18">
            <a:extLst>
              <a:ext uri="{FF2B5EF4-FFF2-40B4-BE49-F238E27FC236}">
                <a16:creationId xmlns:a16="http://schemas.microsoft.com/office/drawing/2014/main" id="{748980CA-1DE1-47E5-934D-415BB51C3384}"/>
              </a:ext>
            </a:extLst>
          </p:cNvPr>
          <p:cNvSpPr/>
          <p:nvPr/>
        </p:nvSpPr>
        <p:spPr>
          <a:xfrm>
            <a:off x="248164" y="4297681"/>
            <a:ext cx="5257800" cy="46379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Karla" panose="020B0604020202020204" charset="0"/>
                <a:ea typeface="Karla" panose="020B0604020202020204" charset="0"/>
              </a:rPr>
              <a:t>Notes; and private Promissory Notes and Bills of Exchange.</a:t>
            </a:r>
          </a:p>
        </p:txBody>
      </p:sp>
      <p:sp>
        <p:nvSpPr>
          <p:cNvPr id="25" name="Rectangle 24">
            <a:extLst>
              <a:ext uri="{FF2B5EF4-FFF2-40B4-BE49-F238E27FC236}">
                <a16:creationId xmlns:a16="http://schemas.microsoft.com/office/drawing/2014/main" id="{BBA2706E-A0F9-4AAF-9983-A0A61BBC3E9D}"/>
              </a:ext>
            </a:extLst>
          </p:cNvPr>
          <p:cNvSpPr/>
          <p:nvPr/>
        </p:nvSpPr>
        <p:spPr>
          <a:xfrm>
            <a:off x="248163" y="729016"/>
            <a:ext cx="5257800" cy="1517904"/>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sp>
        <p:nvSpPr>
          <p:cNvPr id="26" name="Rectangle 25">
            <a:extLst>
              <a:ext uri="{FF2B5EF4-FFF2-40B4-BE49-F238E27FC236}">
                <a16:creationId xmlns:a16="http://schemas.microsoft.com/office/drawing/2014/main" id="{16C62385-AEDF-4DDC-BB7C-F6E63C119E3E}"/>
              </a:ext>
            </a:extLst>
          </p:cNvPr>
          <p:cNvSpPr/>
          <p:nvPr/>
        </p:nvSpPr>
        <p:spPr>
          <a:xfrm>
            <a:off x="248163" y="2425516"/>
            <a:ext cx="5257800" cy="706369"/>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sp>
        <p:nvSpPr>
          <p:cNvPr id="27" name="Rectangle 26">
            <a:extLst>
              <a:ext uri="{FF2B5EF4-FFF2-40B4-BE49-F238E27FC236}">
                <a16:creationId xmlns:a16="http://schemas.microsoft.com/office/drawing/2014/main" id="{7C273F05-94F1-43B4-83B5-507FA28BD8F2}"/>
              </a:ext>
            </a:extLst>
          </p:cNvPr>
          <p:cNvSpPr/>
          <p:nvPr/>
        </p:nvSpPr>
        <p:spPr>
          <a:xfrm>
            <a:off x="248163" y="3321994"/>
            <a:ext cx="5257800" cy="706369"/>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Karla" panose="020B0604020202020204" charset="0"/>
              <a:ea typeface="Karla" panose="020B0604020202020204" charset="0"/>
            </a:endParaRPr>
          </a:p>
        </p:txBody>
      </p:sp>
      <p:sp>
        <p:nvSpPr>
          <p:cNvPr id="28" name="Rectangle 27">
            <a:extLst>
              <a:ext uri="{FF2B5EF4-FFF2-40B4-BE49-F238E27FC236}">
                <a16:creationId xmlns:a16="http://schemas.microsoft.com/office/drawing/2014/main" id="{A26CB907-B56A-4642-9D6E-9B9A11E80C98}"/>
              </a:ext>
            </a:extLst>
          </p:cNvPr>
          <p:cNvSpPr/>
          <p:nvPr/>
        </p:nvSpPr>
        <p:spPr>
          <a:xfrm>
            <a:off x="5696076" y="4375687"/>
            <a:ext cx="1821332"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Final Transcription</a:t>
            </a:r>
            <a:endParaRPr lang="en-US" dirty="0"/>
          </a:p>
        </p:txBody>
      </p:sp>
      <p:sp>
        <p:nvSpPr>
          <p:cNvPr id="30" name="Rectangle 29">
            <a:extLst>
              <a:ext uri="{FF2B5EF4-FFF2-40B4-BE49-F238E27FC236}">
                <a16:creationId xmlns:a16="http://schemas.microsoft.com/office/drawing/2014/main" id="{C9EBAEA7-6589-4EAD-83C7-8936B40BCBD2}"/>
              </a:ext>
            </a:extLst>
          </p:cNvPr>
          <p:cNvSpPr/>
          <p:nvPr/>
        </p:nvSpPr>
        <p:spPr>
          <a:xfrm>
            <a:off x="5696076" y="3521289"/>
            <a:ext cx="1906291"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Transcription layers</a:t>
            </a:r>
            <a:endParaRPr lang="en-US" dirty="0"/>
          </a:p>
        </p:txBody>
      </p:sp>
      <p:sp>
        <p:nvSpPr>
          <p:cNvPr id="31" name="Rectangle 30">
            <a:extLst>
              <a:ext uri="{FF2B5EF4-FFF2-40B4-BE49-F238E27FC236}">
                <a16:creationId xmlns:a16="http://schemas.microsoft.com/office/drawing/2014/main" id="{72EDB46E-A983-447C-9CAD-F66C198A0888}"/>
              </a:ext>
            </a:extLst>
          </p:cNvPr>
          <p:cNvSpPr/>
          <p:nvPr/>
        </p:nvSpPr>
        <p:spPr>
          <a:xfrm>
            <a:off x="5696076" y="2624811"/>
            <a:ext cx="1587294"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Recurrent layers</a:t>
            </a:r>
            <a:endParaRPr lang="en-US" dirty="0"/>
          </a:p>
        </p:txBody>
      </p:sp>
      <p:sp>
        <p:nvSpPr>
          <p:cNvPr id="32" name="Rectangle 31">
            <a:extLst>
              <a:ext uri="{FF2B5EF4-FFF2-40B4-BE49-F238E27FC236}">
                <a16:creationId xmlns:a16="http://schemas.microsoft.com/office/drawing/2014/main" id="{7249D00F-77F9-45AD-857E-BAB62B48727D}"/>
              </a:ext>
            </a:extLst>
          </p:cNvPr>
          <p:cNvSpPr/>
          <p:nvPr/>
        </p:nvSpPr>
        <p:spPr>
          <a:xfrm>
            <a:off x="5696076" y="1334079"/>
            <a:ext cx="1931939"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Convolutional layers</a:t>
            </a:r>
            <a:endParaRPr lang="en-US" dirty="0"/>
          </a:p>
        </p:txBody>
      </p:sp>
      <p:sp>
        <p:nvSpPr>
          <p:cNvPr id="33" name="Rectangle 32">
            <a:extLst>
              <a:ext uri="{FF2B5EF4-FFF2-40B4-BE49-F238E27FC236}">
                <a16:creationId xmlns:a16="http://schemas.microsoft.com/office/drawing/2014/main" id="{372937E2-E55B-4876-913A-7194B37F6B61}"/>
              </a:ext>
            </a:extLst>
          </p:cNvPr>
          <p:cNvSpPr/>
          <p:nvPr/>
        </p:nvSpPr>
        <p:spPr>
          <a:xfrm>
            <a:off x="5696076" y="127608"/>
            <a:ext cx="1220206" cy="307777"/>
          </a:xfrm>
          <a:prstGeom prst="rect">
            <a:avLst/>
          </a:prstGeom>
        </p:spPr>
        <p:txBody>
          <a:bodyPr wrap="none">
            <a:spAutoFit/>
          </a:bodyPr>
          <a:lstStyle/>
          <a:p>
            <a:r>
              <a:rPr lang="en-US" b="1" dirty="0">
                <a:solidFill>
                  <a:schemeClr val="bg1"/>
                </a:solidFill>
                <a:latin typeface="Karla" panose="020B0604020202020204" charset="0"/>
                <a:ea typeface="Karla" panose="020B0604020202020204" charset="0"/>
              </a:rPr>
              <a:t>Input image</a:t>
            </a:r>
            <a:endParaRPr lang="en-US" dirty="0"/>
          </a:p>
        </p:txBody>
      </p:sp>
      <p:cxnSp>
        <p:nvCxnSpPr>
          <p:cNvPr id="34" name="Straight Arrow Connector 33">
            <a:extLst>
              <a:ext uri="{FF2B5EF4-FFF2-40B4-BE49-F238E27FC236}">
                <a16:creationId xmlns:a16="http://schemas.microsoft.com/office/drawing/2014/main" id="{3C92AD73-20EC-47B9-A0D7-E7ADDE875146}"/>
              </a:ext>
            </a:extLst>
          </p:cNvPr>
          <p:cNvCxnSpPr>
            <a:endCxn id="7" idx="0"/>
          </p:cNvCxnSpPr>
          <p:nvPr/>
        </p:nvCxnSpPr>
        <p:spPr>
          <a:xfrm>
            <a:off x="888242" y="471555"/>
            <a:ext cx="0" cy="348009"/>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D47FD8-5996-448C-8A89-374670C89419}"/>
              </a:ext>
            </a:extLst>
          </p:cNvPr>
          <p:cNvCxnSpPr>
            <a:cxnSpLocks/>
            <a:stCxn id="7" idx="3"/>
            <a:endCxn id="9" idx="1"/>
          </p:cNvCxnSpPr>
          <p:nvPr/>
        </p:nvCxnSpPr>
        <p:spPr>
          <a:xfrm>
            <a:off x="1414022"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71BEEA8-7280-4C01-9E8B-91E8F82EC1A5}"/>
              </a:ext>
            </a:extLst>
          </p:cNvPr>
          <p:cNvCxnSpPr>
            <a:cxnSpLocks/>
            <a:stCxn id="9" idx="3"/>
            <a:endCxn id="10" idx="1"/>
          </p:cNvCxnSpPr>
          <p:nvPr/>
        </p:nvCxnSpPr>
        <p:spPr>
          <a:xfrm>
            <a:off x="2755142"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0DE79AE-F5A9-4A6B-AD96-86F817DD8CFB}"/>
              </a:ext>
            </a:extLst>
          </p:cNvPr>
          <p:cNvCxnSpPr>
            <a:cxnSpLocks/>
          </p:cNvCxnSpPr>
          <p:nvPr/>
        </p:nvCxnSpPr>
        <p:spPr>
          <a:xfrm>
            <a:off x="4096263" y="1093884"/>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E8EE7A2-1E60-4045-8EDC-0C5FB213CD34}"/>
              </a:ext>
            </a:extLst>
          </p:cNvPr>
          <p:cNvCxnSpPr>
            <a:cxnSpLocks/>
            <a:stCxn id="8" idx="2"/>
            <a:endCxn id="11" idx="0"/>
          </p:cNvCxnSpPr>
          <p:nvPr/>
        </p:nvCxnSpPr>
        <p:spPr>
          <a:xfrm>
            <a:off x="4911603" y="1368204"/>
            <a:ext cx="0" cy="239528"/>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E0164B3-F915-4F1D-9F34-5E46195FEC52}"/>
              </a:ext>
            </a:extLst>
          </p:cNvPr>
          <p:cNvCxnSpPr>
            <a:cxnSpLocks/>
            <a:stCxn id="11" idx="1"/>
            <a:endCxn id="13" idx="3"/>
          </p:cNvCxnSpPr>
          <p:nvPr/>
        </p:nvCxnSpPr>
        <p:spPr>
          <a:xfrm flipH="1">
            <a:off x="4096262" y="1882052"/>
            <a:ext cx="289561"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28E79E0-C3CB-49DE-87FC-CE2609709FBA}"/>
              </a:ext>
            </a:extLst>
          </p:cNvPr>
          <p:cNvCxnSpPr>
            <a:cxnSpLocks/>
            <a:stCxn id="13" idx="1"/>
            <a:endCxn id="12" idx="3"/>
          </p:cNvCxnSpPr>
          <p:nvPr/>
        </p:nvCxnSpPr>
        <p:spPr>
          <a:xfrm flipH="1">
            <a:off x="2755142" y="1882052"/>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42AB242-DDFA-4879-AE5E-489664C02D93}"/>
              </a:ext>
            </a:extLst>
          </p:cNvPr>
          <p:cNvCxnSpPr>
            <a:cxnSpLocks/>
            <a:stCxn id="14" idx="3"/>
            <a:endCxn id="15" idx="1"/>
          </p:cNvCxnSpPr>
          <p:nvPr/>
        </p:nvCxnSpPr>
        <p:spPr>
          <a:xfrm>
            <a:off x="1414022" y="2778701"/>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F17A650-CAF7-43A7-A8EE-BEDB7C301971}"/>
              </a:ext>
            </a:extLst>
          </p:cNvPr>
          <p:cNvCxnSpPr>
            <a:cxnSpLocks/>
            <a:stCxn id="15" idx="3"/>
            <a:endCxn id="16" idx="1"/>
          </p:cNvCxnSpPr>
          <p:nvPr/>
        </p:nvCxnSpPr>
        <p:spPr>
          <a:xfrm>
            <a:off x="2755142" y="2778701"/>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00F2796-3B18-4671-B283-8DAD7736AEB3}"/>
              </a:ext>
            </a:extLst>
          </p:cNvPr>
          <p:cNvCxnSpPr>
            <a:cxnSpLocks/>
            <a:stCxn id="17" idx="3"/>
            <a:endCxn id="18" idx="1"/>
          </p:cNvCxnSpPr>
          <p:nvPr/>
        </p:nvCxnSpPr>
        <p:spPr>
          <a:xfrm>
            <a:off x="1414022" y="3675350"/>
            <a:ext cx="289560" cy="0"/>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68A39F6-B9A8-4BAD-9FD3-FC5B9A9840B2}"/>
              </a:ext>
            </a:extLst>
          </p:cNvPr>
          <p:cNvCxnSpPr>
            <a:cxnSpLocks/>
            <a:stCxn id="18" idx="2"/>
          </p:cNvCxnSpPr>
          <p:nvPr/>
        </p:nvCxnSpPr>
        <p:spPr>
          <a:xfrm>
            <a:off x="2229362" y="3949670"/>
            <a:ext cx="0" cy="348011"/>
          </a:xfrm>
          <a:prstGeom prst="straightConnector1">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56B7C95-CE96-4132-9FA5-96C70CA36495}"/>
              </a:ext>
            </a:extLst>
          </p:cNvPr>
          <p:cNvCxnSpPr>
            <a:stCxn id="12" idx="1"/>
            <a:endCxn id="14" idx="0"/>
          </p:cNvCxnSpPr>
          <p:nvPr/>
        </p:nvCxnSpPr>
        <p:spPr>
          <a:xfrm rot="10800000" flipV="1">
            <a:off x="888242" y="1882051"/>
            <a:ext cx="815340" cy="622329"/>
          </a:xfrm>
          <a:prstGeom prst="bentConnector2">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32B3F72D-48F2-4887-A470-9F6C4DA0F9D9}"/>
              </a:ext>
            </a:extLst>
          </p:cNvPr>
          <p:cNvCxnSpPr>
            <a:cxnSpLocks/>
            <a:stCxn id="16" idx="2"/>
            <a:endCxn id="17" idx="0"/>
          </p:cNvCxnSpPr>
          <p:nvPr/>
        </p:nvCxnSpPr>
        <p:spPr>
          <a:xfrm rot="5400000">
            <a:off x="2055358" y="1885905"/>
            <a:ext cx="348009" cy="2682240"/>
          </a:xfrm>
          <a:prstGeom prst="bentConnector3">
            <a:avLst>
              <a:gd name="adj1" fmla="val 50000"/>
            </a:avLst>
          </a:prstGeom>
          <a:ln w="1270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40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Model training</a:t>
            </a:r>
            <a:endParaRPr dirty="0"/>
          </a:p>
        </p:txBody>
      </p:sp>
      <p:sp>
        <p:nvSpPr>
          <p:cNvPr id="138" name="Shape 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285750" indent="-285750"/>
            <a:r>
              <a:rPr lang="en-US" dirty="0"/>
              <a:t>Implemented in </a:t>
            </a:r>
            <a:r>
              <a:rPr lang="en-US" dirty="0" err="1"/>
              <a:t>Tensorflow</a:t>
            </a:r>
            <a:endParaRPr lang="en-US" dirty="0"/>
          </a:p>
          <a:p>
            <a:pPr marL="285750" indent="-285750"/>
            <a:r>
              <a:rPr lang="en-US" dirty="0"/>
              <a:t>Run on google cloud GPU</a:t>
            </a:r>
          </a:p>
          <a:p>
            <a:pPr marL="285750" indent="-285750"/>
            <a:r>
              <a:rPr lang="en-US" dirty="0"/>
              <a:t>Three datasets:</a:t>
            </a:r>
          </a:p>
          <a:p>
            <a:pPr marL="742950" lvl="1" indent="-285750">
              <a:spcBef>
                <a:spcPts val="0"/>
              </a:spcBef>
            </a:pPr>
            <a:r>
              <a:rPr lang="en-US" dirty="0"/>
              <a:t>IAM Handwriting Database</a:t>
            </a:r>
          </a:p>
          <a:p>
            <a:pPr marL="742950" lvl="1" indent="-285750">
              <a:spcBef>
                <a:spcPts val="0"/>
              </a:spcBef>
            </a:pPr>
            <a:r>
              <a:rPr lang="en-US" dirty="0"/>
              <a:t>Bentham Collection</a:t>
            </a:r>
          </a:p>
          <a:p>
            <a:pPr marL="742950" lvl="1" indent="-285750">
              <a:spcBef>
                <a:spcPts val="0"/>
              </a:spcBef>
            </a:pPr>
            <a:r>
              <a:rPr lang="en-US" dirty="0"/>
              <a:t>Anti-Slavery Manuscripts</a:t>
            </a:r>
          </a:p>
          <a:p>
            <a:pPr marL="285750" indent="-285750"/>
            <a:r>
              <a:rPr lang="en-US" dirty="0"/>
              <a:t>Model pre-training on IAM and Bentham data</a:t>
            </a:r>
          </a:p>
          <a:p>
            <a:pPr lvl="1">
              <a:lnSpc>
                <a:spcPct val="114999"/>
              </a:lnSpc>
              <a:spcBef>
                <a:spcPts val="0"/>
              </a:spcBef>
            </a:pPr>
            <a:r>
              <a:rPr lang="en-US" dirty="0"/>
              <a:t>Transfer learning</a:t>
            </a:r>
          </a:p>
          <a:p>
            <a:pPr marL="285750" indent="-285750"/>
            <a:r>
              <a:rPr lang="en-US" dirty="0"/>
              <a:t>Image size determined experimentally</a:t>
            </a:r>
            <a:endParaRPr dirty="0"/>
          </a:p>
        </p:txBody>
      </p:sp>
      <p:pic>
        <p:nvPicPr>
          <p:cNvPr id="2050" name="Picture 2" descr="TensorFlowLogo.svg">
            <a:extLst>
              <a:ext uri="{FF2B5EF4-FFF2-40B4-BE49-F238E27FC236}">
                <a16:creationId xmlns:a16="http://schemas.microsoft.com/office/drawing/2014/main" id="{D440F871-35AF-4E65-A44A-7FB645EA9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7479" y="848616"/>
            <a:ext cx="2169539" cy="18079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2B9F876-A8D7-4358-A9AC-9054BEED5FBE}"/>
              </a:ext>
            </a:extLst>
          </p:cNvPr>
          <p:cNvPicPr>
            <a:picLocks noChangeAspect="1"/>
          </p:cNvPicPr>
          <p:nvPr/>
        </p:nvPicPr>
        <p:blipFill>
          <a:blip r:embed="rId4"/>
          <a:stretch>
            <a:fillRect/>
          </a:stretch>
        </p:blipFill>
        <p:spPr>
          <a:xfrm>
            <a:off x="6237325" y="3275413"/>
            <a:ext cx="1420776" cy="1064745"/>
          </a:xfrm>
          <a:prstGeom prst="rect">
            <a:avLst/>
          </a:prstGeom>
        </p:spPr>
      </p:pic>
    </p:spTree>
    <p:extLst>
      <p:ext uri="{BB962C8B-B14F-4D97-AF65-F5344CB8AC3E}">
        <p14:creationId xmlns:p14="http://schemas.microsoft.com/office/powerpoint/2010/main" val="273371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r>
              <a:rPr lang="en-US" dirty="0"/>
              <a:t>Background</a:t>
            </a:r>
          </a:p>
        </p:txBody>
      </p:sp>
      <p:sp>
        <p:nvSpPr>
          <p:cNvPr id="127" name="Shape 127"/>
          <p:cNvSpPr txBox="1"/>
          <p:nvPr/>
        </p:nvSpPr>
        <p:spPr>
          <a:xfrm>
            <a:off x="729450" y="3172900"/>
            <a:ext cx="4663800" cy="114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endParaRPr dirty="0">
              <a:solidFill>
                <a:schemeClr val="lt1"/>
              </a:solidFill>
              <a:latin typeface="Karla"/>
              <a:ea typeface="Karla"/>
              <a:cs typeface="Karla"/>
              <a:sym typeface="Karl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Online training – on Anti-Slavery Manuscripts</a:t>
            </a:r>
            <a:endParaRPr dirty="0"/>
          </a:p>
        </p:txBody>
      </p:sp>
      <p:sp>
        <p:nvSpPr>
          <p:cNvPr id="4" name="Rectangle 3">
            <a:extLst>
              <a:ext uri="{FF2B5EF4-FFF2-40B4-BE49-F238E27FC236}">
                <a16:creationId xmlns:a16="http://schemas.microsoft.com/office/drawing/2014/main" id="{79875673-4B8B-4573-A30E-0D9D2C707930}"/>
              </a:ext>
            </a:extLst>
          </p:cNvPr>
          <p:cNvSpPr/>
          <p:nvPr/>
        </p:nvSpPr>
        <p:spPr>
          <a:xfrm>
            <a:off x="274320"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Get batch of 1000 transcriptions</a:t>
            </a:r>
          </a:p>
        </p:txBody>
      </p:sp>
      <p:sp>
        <p:nvSpPr>
          <p:cNvPr id="5" name="Rectangle 4">
            <a:extLst>
              <a:ext uri="{FF2B5EF4-FFF2-40B4-BE49-F238E27FC236}">
                <a16:creationId xmlns:a16="http://schemas.microsoft.com/office/drawing/2014/main" id="{A027812A-A108-4C42-B2E7-11BD28CF9CE6}"/>
              </a:ext>
            </a:extLst>
          </p:cNvPr>
          <p:cNvSpPr/>
          <p:nvPr/>
        </p:nvSpPr>
        <p:spPr>
          <a:xfrm>
            <a:off x="2529840"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Predict transcriptions for batch</a:t>
            </a:r>
          </a:p>
        </p:txBody>
      </p:sp>
      <p:sp>
        <p:nvSpPr>
          <p:cNvPr id="6" name="Rectangle 5">
            <a:extLst>
              <a:ext uri="{FF2B5EF4-FFF2-40B4-BE49-F238E27FC236}">
                <a16:creationId xmlns:a16="http://schemas.microsoft.com/office/drawing/2014/main" id="{BBBE3398-8F1F-476A-B671-79552686CC74}"/>
              </a:ext>
            </a:extLst>
          </p:cNvPr>
          <p:cNvSpPr/>
          <p:nvPr/>
        </p:nvSpPr>
        <p:spPr>
          <a:xfrm>
            <a:off x="4785360"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Train model on current batch</a:t>
            </a:r>
          </a:p>
        </p:txBody>
      </p:sp>
      <p:sp>
        <p:nvSpPr>
          <p:cNvPr id="7" name="Rectangle 6">
            <a:extLst>
              <a:ext uri="{FF2B5EF4-FFF2-40B4-BE49-F238E27FC236}">
                <a16:creationId xmlns:a16="http://schemas.microsoft.com/office/drawing/2014/main" id="{5D3AFE18-C2B8-49E0-85FA-9AECB503F954}"/>
              </a:ext>
            </a:extLst>
          </p:cNvPr>
          <p:cNvSpPr/>
          <p:nvPr/>
        </p:nvSpPr>
        <p:spPr>
          <a:xfrm>
            <a:off x="7040880"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Train model on random batch of previously seen data</a:t>
            </a:r>
          </a:p>
        </p:txBody>
      </p:sp>
      <p:cxnSp>
        <p:nvCxnSpPr>
          <p:cNvPr id="3" name="Connector: Curved 2">
            <a:extLst>
              <a:ext uri="{FF2B5EF4-FFF2-40B4-BE49-F238E27FC236}">
                <a16:creationId xmlns:a16="http://schemas.microsoft.com/office/drawing/2014/main" id="{71EB402B-7CD9-404C-A621-CAD8E1AEB82B}"/>
              </a:ext>
            </a:extLst>
          </p:cNvPr>
          <p:cNvCxnSpPr>
            <a:stCxn id="7" idx="2"/>
            <a:endCxn id="4" idx="2"/>
          </p:cNvCxnSpPr>
          <p:nvPr/>
        </p:nvCxnSpPr>
        <p:spPr>
          <a:xfrm rot="5400000">
            <a:off x="4572000" y="-274320"/>
            <a:ext cx="12700" cy="6766560"/>
          </a:xfrm>
          <a:prstGeom prst="curvedConnector3">
            <a:avLst>
              <a:gd name="adj1" fmla="val 5821622"/>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52A6AEF-07B7-427D-97A9-C06F62D5ABC9}"/>
              </a:ext>
            </a:extLst>
          </p:cNvPr>
          <p:cNvCxnSpPr>
            <a:stCxn id="4" idx="3"/>
            <a:endCxn id="5" idx="1"/>
          </p:cNvCxnSpPr>
          <p:nvPr/>
        </p:nvCxnSpPr>
        <p:spPr>
          <a:xfrm>
            <a:off x="2103120" y="2606040"/>
            <a:ext cx="42672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0438AE-BC31-47AF-9720-EC190E606310}"/>
              </a:ext>
            </a:extLst>
          </p:cNvPr>
          <p:cNvCxnSpPr>
            <a:cxnSpLocks/>
            <a:stCxn id="5" idx="3"/>
            <a:endCxn id="6" idx="1"/>
          </p:cNvCxnSpPr>
          <p:nvPr/>
        </p:nvCxnSpPr>
        <p:spPr>
          <a:xfrm>
            <a:off x="4358640" y="2606040"/>
            <a:ext cx="42672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83D595-2425-48BA-B099-D0236FBECDFB}"/>
              </a:ext>
            </a:extLst>
          </p:cNvPr>
          <p:cNvCxnSpPr>
            <a:cxnSpLocks/>
            <a:stCxn id="6" idx="3"/>
            <a:endCxn id="7" idx="1"/>
          </p:cNvCxnSpPr>
          <p:nvPr/>
        </p:nvCxnSpPr>
        <p:spPr>
          <a:xfrm>
            <a:off x="6614160" y="2606040"/>
            <a:ext cx="42672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536938B-470B-45D7-ACDE-CCFDEB682328}"/>
              </a:ext>
            </a:extLst>
          </p:cNvPr>
          <p:cNvSpPr/>
          <p:nvPr/>
        </p:nvSpPr>
        <p:spPr>
          <a:xfrm>
            <a:off x="3716057" y="3996745"/>
            <a:ext cx="1885673" cy="523220"/>
          </a:xfrm>
          <a:prstGeom prst="rect">
            <a:avLst/>
          </a:prstGeom>
        </p:spPr>
        <p:txBody>
          <a:bodyPr wrap="square">
            <a:spAutoFit/>
          </a:bodyPr>
          <a:lstStyle/>
          <a:p>
            <a:pPr algn="ctr"/>
            <a:r>
              <a:rPr lang="en-US" dirty="0">
                <a:solidFill>
                  <a:schemeClr val="bg1"/>
                </a:solidFill>
                <a:latin typeface="Karla" panose="020B0604020202020204" charset="0"/>
                <a:ea typeface="Karla" panose="020B0604020202020204" charset="0"/>
              </a:rPr>
              <a:t>Repeat until all transcriptions seen</a:t>
            </a:r>
            <a:endParaRPr lang="en-US" dirty="0"/>
          </a:p>
        </p:txBody>
      </p:sp>
    </p:spTree>
    <p:extLst>
      <p:ext uri="{BB962C8B-B14F-4D97-AF65-F5344CB8AC3E}">
        <p14:creationId xmlns:p14="http://schemas.microsoft.com/office/powerpoint/2010/main" val="254916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Results</a:t>
            </a:r>
            <a:endParaRPr dirty="0"/>
          </a:p>
        </p:txBody>
      </p:sp>
      <p:sp>
        <p:nvSpPr>
          <p:cNvPr id="127" name="Shape 127"/>
          <p:cNvSpPr txBox="1"/>
          <p:nvPr/>
        </p:nvSpPr>
        <p:spPr>
          <a:xfrm>
            <a:off x="729450" y="3172900"/>
            <a:ext cx="4663800" cy="114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endParaRPr dirty="0">
              <a:solidFill>
                <a:schemeClr val="lt1"/>
              </a:solidFill>
              <a:latin typeface="Karla"/>
              <a:ea typeface="Karla"/>
              <a:cs typeface="Karla"/>
              <a:sym typeface="Karla"/>
            </a:endParaRPr>
          </a:p>
        </p:txBody>
      </p:sp>
    </p:spTree>
    <p:extLst>
      <p:ext uri="{BB962C8B-B14F-4D97-AF65-F5344CB8AC3E}">
        <p14:creationId xmlns:p14="http://schemas.microsoft.com/office/powerpoint/2010/main" val="71114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Character Error Rate (CER)</a:t>
            </a:r>
            <a:endParaRPr dirty="0"/>
          </a:p>
        </p:txBody>
      </p:sp>
      <mc:AlternateContent xmlns:mc="http://schemas.openxmlformats.org/markup-compatibility/2006" xmlns:a14="http://schemas.microsoft.com/office/drawing/2010/main">
        <mc:Choice Requires="a14">
          <p:sp>
            <p:nvSpPr>
              <p:cNvPr id="138" name="Shape 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spcAft>
                    <a:spcPts val="1600"/>
                  </a:spcAft>
                  <a:buNone/>
                </a:pPr>
                <a14:m>
                  <m:oMath xmlns:m="http://schemas.openxmlformats.org/officeDocument/2006/math">
                    <m:r>
                      <a:rPr lang="en-US" sz="2400" i="1">
                        <a:latin typeface="Cambria Math" panose="02040503050406030204" pitchFamily="18" charset="0"/>
                      </a:rPr>
                      <m:t>𝐶𝐸𝑅</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rPr>
                          <m:t>+</m:t>
                        </m:r>
                        <m:r>
                          <a:rPr lang="en-US" sz="2400" i="1">
                            <a:latin typeface="Cambria Math" panose="02040503050406030204" pitchFamily="18" charset="0"/>
                          </a:rPr>
                          <m:t>𝑠</m:t>
                        </m:r>
                      </m:num>
                      <m:den>
                        <m:r>
                          <a:rPr lang="en-US" sz="2400" i="1">
                            <a:latin typeface="Cambria Math" panose="02040503050406030204" pitchFamily="18" charset="0"/>
                          </a:rPr>
                          <m:t>𝑛</m:t>
                        </m:r>
                      </m:den>
                    </m:f>
                  </m:oMath>
                </a14:m>
                <a:r>
                  <a:rPr lang="en-US" dirty="0"/>
                  <a:t> </a:t>
                </a:r>
              </a:p>
              <a:p>
                <a:pPr marL="0" indent="0">
                  <a:spcAft>
                    <a:spcPts val="1600"/>
                  </a:spcAft>
                  <a:buNone/>
                </a:pPr>
                <a:r>
                  <a:rPr lang="en-US" i="1" dirty="0" err="1"/>
                  <a:t>i</a:t>
                </a:r>
                <a:r>
                  <a:rPr lang="en-US" dirty="0"/>
                  <a:t> is number of inserted characters</a:t>
                </a:r>
                <a:br>
                  <a:rPr lang="en-US" dirty="0"/>
                </a:br>
                <a:r>
                  <a:rPr lang="en-US" i="1" dirty="0"/>
                  <a:t>d</a:t>
                </a:r>
                <a:r>
                  <a:rPr lang="en-US" dirty="0"/>
                  <a:t> is the number of deleted characters</a:t>
                </a:r>
                <a:br>
                  <a:rPr lang="en-US" dirty="0"/>
                </a:br>
                <a:r>
                  <a:rPr lang="en-US" i="1" dirty="0"/>
                  <a:t>s</a:t>
                </a:r>
                <a:r>
                  <a:rPr lang="en-US" dirty="0"/>
                  <a:t> is the number of substituted characters</a:t>
                </a:r>
                <a:br>
                  <a:rPr lang="en-US" dirty="0"/>
                </a:br>
                <a:r>
                  <a:rPr lang="en-US" i="1" dirty="0"/>
                  <a:t>n</a:t>
                </a:r>
                <a:r>
                  <a:rPr lang="en-US" dirty="0"/>
                  <a:t> is the number of characters in the correct transcriptions</a:t>
                </a:r>
              </a:p>
              <a:p>
                <a:pPr marL="0" indent="0">
                  <a:spcAft>
                    <a:spcPts val="1600"/>
                  </a:spcAft>
                  <a:buNone/>
                </a:pPr>
                <a:r>
                  <a:rPr lang="en-US" dirty="0"/>
                  <a:t>The numerator is also known as the </a:t>
                </a:r>
                <a:r>
                  <a:rPr lang="en-US" dirty="0" err="1"/>
                  <a:t>Levenshtein</a:t>
                </a:r>
                <a:r>
                  <a:rPr lang="en-US" dirty="0"/>
                  <a:t> or edit distance between the two transcriptions</a:t>
                </a:r>
                <a:endParaRPr dirty="0"/>
              </a:p>
            </p:txBody>
          </p:sp>
        </mc:Choice>
        <mc:Fallback xmlns="">
          <p:sp>
            <p:nvSpPr>
              <p:cNvPr id="138" name="Shape 138"/>
              <p:cNvSpPr txBox="1">
                <a:spLocks noGrp="1" noRot="1" noChangeAspect="1" noMove="1" noResize="1" noEditPoints="1" noAdjustHandles="1" noChangeArrowheads="1" noChangeShapeType="1" noTextEdit="1"/>
              </p:cNvSpPr>
              <p:nvPr>
                <p:ph type="body" idx="1"/>
              </p:nvPr>
            </p:nvSpPr>
            <p:spPr>
              <a:xfrm>
                <a:off x="729450" y="2078875"/>
                <a:ext cx="7688700" cy="2261100"/>
              </a:xfrm>
              <a:prstGeom prst="rect">
                <a:avLst/>
              </a:prstGeom>
              <a:blipFill>
                <a:blip r:embed="rId3"/>
                <a:stretch>
                  <a:fillRect l="-159" b="-3504"/>
                </a:stretch>
              </a:blipFill>
            </p:spPr>
            <p:txBody>
              <a:bodyPr/>
              <a:lstStyle/>
              <a:p>
                <a:r>
                  <a:rPr lang="en-US">
                    <a:noFill/>
                  </a:rPr>
                  <a:t> </a:t>
                </a:r>
              </a:p>
            </p:txBody>
          </p:sp>
        </mc:Fallback>
      </mc:AlternateContent>
    </p:spTree>
    <p:extLst>
      <p:ext uri="{BB962C8B-B14F-4D97-AF65-F5344CB8AC3E}">
        <p14:creationId xmlns:p14="http://schemas.microsoft.com/office/powerpoint/2010/main" val="385055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Pre-training</a:t>
            </a:r>
            <a:endParaRPr dirty="0"/>
          </a:p>
        </p:txBody>
      </p:sp>
      <p:pic>
        <p:nvPicPr>
          <p:cNvPr id="9" name="Graphic 8">
            <a:extLst>
              <a:ext uri="{FF2B5EF4-FFF2-40B4-BE49-F238E27FC236}">
                <a16:creationId xmlns:a16="http://schemas.microsoft.com/office/drawing/2014/main" id="{13F1FE75-E0C2-4959-A23B-E300E6AC44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2560" y="2011679"/>
            <a:ext cx="2560320" cy="2560320"/>
          </a:xfrm>
          <a:prstGeom prst="rect">
            <a:avLst/>
          </a:prstGeom>
        </p:spPr>
      </p:pic>
      <p:pic>
        <p:nvPicPr>
          <p:cNvPr id="11" name="Graphic 10">
            <a:extLst>
              <a:ext uri="{FF2B5EF4-FFF2-40B4-BE49-F238E27FC236}">
                <a16:creationId xmlns:a16="http://schemas.microsoft.com/office/drawing/2014/main" id="{9F6468CB-2217-479E-9EC8-204367B65D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1120" y="2011679"/>
            <a:ext cx="2560320" cy="2560320"/>
          </a:xfrm>
          <a:prstGeom prst="rect">
            <a:avLst/>
          </a:prstGeom>
        </p:spPr>
      </p:pic>
      <p:pic>
        <p:nvPicPr>
          <p:cNvPr id="13" name="Graphic 12">
            <a:extLst>
              <a:ext uri="{FF2B5EF4-FFF2-40B4-BE49-F238E27FC236}">
                <a16:creationId xmlns:a16="http://schemas.microsoft.com/office/drawing/2014/main" id="{B6628F46-F68B-4749-B5FC-51792D0748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2560" y="2009491"/>
            <a:ext cx="2560320" cy="2560320"/>
          </a:xfrm>
          <a:prstGeom prst="rect">
            <a:avLst/>
          </a:prstGeom>
        </p:spPr>
      </p:pic>
      <p:pic>
        <p:nvPicPr>
          <p:cNvPr id="14" name="Graphic 13">
            <a:extLst>
              <a:ext uri="{FF2B5EF4-FFF2-40B4-BE49-F238E27FC236}">
                <a16:creationId xmlns:a16="http://schemas.microsoft.com/office/drawing/2014/main" id="{35472587-9101-46AA-9D91-47D9EBF8D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1120" y="2009491"/>
            <a:ext cx="2560320" cy="2560320"/>
          </a:xfrm>
          <a:prstGeom prst="rect">
            <a:avLst/>
          </a:prstGeom>
        </p:spPr>
      </p:pic>
    </p:spTree>
    <p:extLst>
      <p:ext uri="{BB962C8B-B14F-4D97-AF65-F5344CB8AC3E}">
        <p14:creationId xmlns:p14="http://schemas.microsoft.com/office/powerpoint/2010/main" val="2273733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Online experiment</a:t>
            </a:r>
            <a:endParaRPr dirty="0"/>
          </a:p>
        </p:txBody>
      </p:sp>
      <p:sp>
        <p:nvSpPr>
          <p:cNvPr id="8" name="Shape 138">
            <a:extLst>
              <a:ext uri="{FF2B5EF4-FFF2-40B4-BE49-F238E27FC236}">
                <a16:creationId xmlns:a16="http://schemas.microsoft.com/office/drawing/2014/main" id="{F2875EC2-662C-4215-BEC1-4818137A098D}"/>
              </a:ext>
            </a:extLst>
          </p:cNvPr>
          <p:cNvSpPr txBox="1">
            <a:spLocks noGrp="1"/>
          </p:cNvSpPr>
          <p:nvPr>
            <p:ph type="body" idx="1"/>
          </p:nvPr>
        </p:nvSpPr>
        <p:spPr>
          <a:xfrm>
            <a:off x="729450" y="2078875"/>
            <a:ext cx="4160602" cy="2261100"/>
          </a:xfrm>
          <a:prstGeom prst="rect">
            <a:avLst/>
          </a:prstGeom>
        </p:spPr>
        <p:txBody>
          <a:bodyPr spcFirstLastPara="1" wrap="square" lIns="91425" tIns="91425" rIns="91425" bIns="91425" anchor="t" anchorCtr="0">
            <a:noAutofit/>
          </a:bodyPr>
          <a:lstStyle/>
          <a:p>
            <a:pPr marL="285750" indent="-285750">
              <a:spcAft>
                <a:spcPts val="1600"/>
              </a:spcAft>
            </a:pPr>
            <a:r>
              <a:rPr lang="en-US" dirty="0"/>
              <a:t>Prediction is noisy</a:t>
            </a:r>
          </a:p>
          <a:p>
            <a:pPr marL="285750" indent="-285750">
              <a:spcAft>
                <a:spcPts val="1600"/>
              </a:spcAft>
            </a:pPr>
            <a:r>
              <a:rPr lang="en-US" dirty="0"/>
              <a:t>Steady improvement</a:t>
            </a:r>
          </a:p>
        </p:txBody>
      </p:sp>
      <p:pic>
        <p:nvPicPr>
          <p:cNvPr id="4" name="Picture 4" descr="A close up of a logo&#10;&#10;Description generated with high confidence">
            <a:extLst>
              <a:ext uri="{FF2B5EF4-FFF2-40B4-BE49-F238E27FC236}">
                <a16:creationId xmlns:a16="http://schemas.microsoft.com/office/drawing/2014/main" id="{CD3FE561-86F8-40CA-AAF8-B7F31444E08C}"/>
              </a:ext>
            </a:extLst>
          </p:cNvPr>
          <p:cNvPicPr>
            <a:picLocks noChangeAspect="1"/>
          </p:cNvPicPr>
          <p:nvPr/>
        </p:nvPicPr>
        <p:blipFill>
          <a:blip r:embed="rId3"/>
          <a:stretch>
            <a:fillRect/>
          </a:stretch>
        </p:blipFill>
        <p:spPr>
          <a:xfrm>
            <a:off x="4675668" y="512263"/>
            <a:ext cx="3474188" cy="1979171"/>
          </a:xfrm>
          <a:prstGeom prst="rect">
            <a:avLst/>
          </a:prstGeom>
        </p:spPr>
      </p:pic>
      <p:pic>
        <p:nvPicPr>
          <p:cNvPr id="7" name="Picture 8" descr="A close up of a pencil&#10;&#10;Description generated with high confidence">
            <a:extLst>
              <a:ext uri="{FF2B5EF4-FFF2-40B4-BE49-F238E27FC236}">
                <a16:creationId xmlns:a16="http://schemas.microsoft.com/office/drawing/2014/main" id="{54372A04-1D68-418F-997A-E5326C914045}"/>
              </a:ext>
            </a:extLst>
          </p:cNvPr>
          <p:cNvPicPr>
            <a:picLocks noChangeAspect="1"/>
          </p:cNvPicPr>
          <p:nvPr/>
        </p:nvPicPr>
        <p:blipFill>
          <a:blip r:embed="rId4"/>
          <a:stretch>
            <a:fillRect/>
          </a:stretch>
        </p:blipFill>
        <p:spPr>
          <a:xfrm>
            <a:off x="4675668" y="2638776"/>
            <a:ext cx="3474188" cy="1985816"/>
          </a:xfrm>
          <a:prstGeom prst="rect">
            <a:avLst/>
          </a:prstGeom>
        </p:spPr>
      </p:pic>
    </p:spTree>
    <p:extLst>
      <p:ext uri="{BB962C8B-B14F-4D97-AF65-F5344CB8AC3E}">
        <p14:creationId xmlns:p14="http://schemas.microsoft.com/office/powerpoint/2010/main" val="304910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t>Examples of machine transcriptions</a:t>
            </a:r>
            <a:endParaRPr dirty="0"/>
          </a:p>
        </p:txBody>
      </p:sp>
      <p:pic>
        <p:nvPicPr>
          <p:cNvPr id="3" name="Picture 2">
            <a:extLst>
              <a:ext uri="{FF2B5EF4-FFF2-40B4-BE49-F238E27FC236}">
                <a16:creationId xmlns:a16="http://schemas.microsoft.com/office/drawing/2014/main" id="{EACB7C59-D6EC-4831-8437-26145B365E5D}"/>
              </a:ext>
            </a:extLst>
          </p:cNvPr>
          <p:cNvPicPr>
            <a:picLocks noChangeAspect="1"/>
          </p:cNvPicPr>
          <p:nvPr/>
        </p:nvPicPr>
        <p:blipFill>
          <a:blip r:embed="rId3"/>
          <a:stretch>
            <a:fillRect/>
          </a:stretch>
        </p:blipFill>
        <p:spPr>
          <a:xfrm>
            <a:off x="1814639" y="388894"/>
            <a:ext cx="5514722" cy="411480"/>
          </a:xfrm>
          <a:prstGeom prst="rect">
            <a:avLst/>
          </a:prstGeom>
        </p:spPr>
      </p:pic>
      <p:pic>
        <p:nvPicPr>
          <p:cNvPr id="4" name="Picture 3">
            <a:extLst>
              <a:ext uri="{FF2B5EF4-FFF2-40B4-BE49-F238E27FC236}">
                <a16:creationId xmlns:a16="http://schemas.microsoft.com/office/drawing/2014/main" id="{0A24DBF5-0466-4DC7-9DD6-28BEEC9DE745}"/>
              </a:ext>
            </a:extLst>
          </p:cNvPr>
          <p:cNvPicPr>
            <a:picLocks noChangeAspect="1"/>
          </p:cNvPicPr>
          <p:nvPr/>
        </p:nvPicPr>
        <p:blipFill>
          <a:blip r:embed="rId4"/>
          <a:stretch>
            <a:fillRect/>
          </a:stretch>
        </p:blipFill>
        <p:spPr>
          <a:xfrm>
            <a:off x="472167" y="2546514"/>
            <a:ext cx="8199666" cy="365760"/>
          </a:xfrm>
          <a:prstGeom prst="rect">
            <a:avLst/>
          </a:prstGeom>
        </p:spPr>
      </p:pic>
      <p:sp>
        <p:nvSpPr>
          <p:cNvPr id="7" name="TextBox 6">
            <a:extLst>
              <a:ext uri="{FF2B5EF4-FFF2-40B4-BE49-F238E27FC236}">
                <a16:creationId xmlns:a16="http://schemas.microsoft.com/office/drawing/2014/main" id="{78B72C3D-B8B1-4BE5-A13B-36FF42ABC7BE}"/>
              </a:ext>
            </a:extLst>
          </p:cNvPr>
          <p:cNvSpPr txBox="1"/>
          <p:nvPr/>
        </p:nvSpPr>
        <p:spPr>
          <a:xfrm>
            <a:off x="2286000" y="970750"/>
            <a:ext cx="4572000" cy="1188720"/>
          </a:xfrm>
          <a:prstGeom prst="rect">
            <a:avLst/>
          </a:prstGeom>
          <a:noFill/>
          <a:ln>
            <a:solidFill>
              <a:schemeClr val="bg1"/>
            </a:solidFill>
          </a:ln>
        </p:spPr>
        <p:txBody>
          <a:bodyPr wrap="none" rtlCol="0">
            <a:spAutoFit/>
          </a:bodyPr>
          <a:lstStyle/>
          <a:p>
            <a:r>
              <a:rPr lang="en-US" sz="1600" b="1" dirty="0">
                <a:solidFill>
                  <a:schemeClr val="bg1"/>
                </a:solidFill>
                <a:latin typeface="Karla" panose="020B0604020202020204" charset="0"/>
                <a:ea typeface="Karla" panose="020B0604020202020204" charset="0"/>
              </a:rPr>
              <a:t>Volunteer transcription:</a:t>
            </a:r>
          </a:p>
          <a:p>
            <a:r>
              <a:rPr lang="en-US" sz="1200" dirty="0">
                <a:solidFill>
                  <a:schemeClr val="bg1"/>
                </a:solidFill>
                <a:latin typeface="Karla" panose="020B0604020202020204" charset="0"/>
                <a:ea typeface="Karla" panose="020B0604020202020204" charset="0"/>
              </a:rPr>
              <a:t>was brought before one of the persons who</a:t>
            </a:r>
            <a:endParaRPr lang="en-US" sz="1600" dirty="0">
              <a:solidFill>
                <a:schemeClr val="bg1"/>
              </a:solidFill>
              <a:latin typeface="Karla" panose="020B0604020202020204" charset="0"/>
              <a:ea typeface="Karla" panose="020B0604020202020204" charset="0"/>
            </a:endParaRPr>
          </a:p>
          <a:p>
            <a:r>
              <a:rPr lang="en-US" sz="1600" b="1" dirty="0">
                <a:solidFill>
                  <a:schemeClr val="bg1"/>
                </a:solidFill>
                <a:latin typeface="Karla" panose="020B0604020202020204" charset="0"/>
                <a:ea typeface="Karla" panose="020B0604020202020204" charset="0"/>
              </a:rPr>
              <a:t>Machine transcription:</a:t>
            </a:r>
          </a:p>
          <a:p>
            <a:r>
              <a:rPr lang="en-US" sz="1200" dirty="0">
                <a:solidFill>
                  <a:schemeClr val="bg1"/>
                </a:solidFill>
                <a:latin typeface="Karla" panose="020B0604020202020204" charset="0"/>
                <a:ea typeface="Karla" panose="020B0604020202020204" charset="0"/>
              </a:rPr>
              <a:t>was brought before one of the </a:t>
            </a:r>
            <a:r>
              <a:rPr lang="en-US" sz="1200" dirty="0" err="1">
                <a:solidFill>
                  <a:schemeClr val="bg1"/>
                </a:solidFill>
                <a:latin typeface="Karla" panose="020B0604020202020204" charset="0"/>
                <a:ea typeface="Karla" panose="020B0604020202020204" charset="0"/>
              </a:rPr>
              <a:t>pessons</a:t>
            </a:r>
            <a:r>
              <a:rPr lang="en-US" sz="1200" dirty="0">
                <a:solidFill>
                  <a:schemeClr val="bg1"/>
                </a:solidFill>
                <a:latin typeface="Karla" panose="020B0604020202020204" charset="0"/>
                <a:ea typeface="Karla" panose="020B0604020202020204" charset="0"/>
              </a:rPr>
              <a:t> who</a:t>
            </a:r>
          </a:p>
          <a:p>
            <a:r>
              <a:rPr lang="en-US" b="1" dirty="0">
                <a:solidFill>
                  <a:schemeClr val="bg1"/>
                </a:solidFill>
                <a:latin typeface="Karla" panose="020B0604020202020204" charset="0"/>
                <a:ea typeface="Karla" panose="020B0604020202020204" charset="0"/>
              </a:rPr>
              <a:t>CER: 0.02</a:t>
            </a:r>
            <a:endParaRPr lang="en-US" sz="1200" b="1" dirty="0">
              <a:solidFill>
                <a:schemeClr val="bg1"/>
              </a:solidFill>
              <a:latin typeface="Karla" panose="020B0604020202020204" charset="0"/>
              <a:ea typeface="Karla" panose="020B0604020202020204" charset="0"/>
            </a:endParaRPr>
          </a:p>
        </p:txBody>
      </p:sp>
      <p:sp>
        <p:nvSpPr>
          <p:cNvPr id="8" name="TextBox 7">
            <a:extLst>
              <a:ext uri="{FF2B5EF4-FFF2-40B4-BE49-F238E27FC236}">
                <a16:creationId xmlns:a16="http://schemas.microsoft.com/office/drawing/2014/main" id="{5715DA2B-4C2C-4547-B810-6FBF3E4535ED}"/>
              </a:ext>
            </a:extLst>
          </p:cNvPr>
          <p:cNvSpPr txBox="1"/>
          <p:nvPr/>
        </p:nvSpPr>
        <p:spPr>
          <a:xfrm>
            <a:off x="2286000" y="3106424"/>
            <a:ext cx="4572000" cy="1188720"/>
          </a:xfrm>
          <a:prstGeom prst="rect">
            <a:avLst/>
          </a:prstGeom>
          <a:noFill/>
          <a:ln>
            <a:solidFill>
              <a:schemeClr val="bg1"/>
            </a:solidFill>
          </a:ln>
        </p:spPr>
        <p:txBody>
          <a:bodyPr wrap="none" rtlCol="0">
            <a:spAutoFit/>
          </a:bodyPr>
          <a:lstStyle/>
          <a:p>
            <a:r>
              <a:rPr lang="en-US" sz="1600" b="1" dirty="0">
                <a:solidFill>
                  <a:schemeClr val="bg1"/>
                </a:solidFill>
                <a:latin typeface="Karla" panose="020B0604020202020204" charset="0"/>
                <a:ea typeface="Karla" panose="020B0604020202020204" charset="0"/>
              </a:rPr>
              <a:t>Volunteer transcription:</a:t>
            </a:r>
          </a:p>
          <a:p>
            <a:r>
              <a:rPr lang="en-US" sz="1200" dirty="0">
                <a:solidFill>
                  <a:schemeClr val="bg1"/>
                </a:solidFill>
                <a:latin typeface="Karla" panose="020B0604020202020204" charset="0"/>
                <a:ea typeface="Karla" panose="020B0604020202020204" charset="0"/>
              </a:rPr>
              <a:t>a </a:t>
            </a:r>
            <a:r>
              <a:rPr lang="en-US" sz="1200" dirty="0" err="1">
                <a:solidFill>
                  <a:schemeClr val="bg1"/>
                </a:solidFill>
                <a:latin typeface="Karla" panose="020B0604020202020204" charset="0"/>
                <a:ea typeface="Karla" panose="020B0604020202020204" charset="0"/>
              </a:rPr>
              <a:t>christian</a:t>
            </a:r>
            <a:r>
              <a:rPr lang="en-US" sz="1200" dirty="0">
                <a:solidFill>
                  <a:schemeClr val="bg1"/>
                </a:solidFill>
                <a:latin typeface="Karla" panose="020B0604020202020204" charset="0"/>
                <a:ea typeface="Karla" panose="020B0604020202020204" charset="0"/>
              </a:rPr>
              <a:t> brother on the subject I will say that</a:t>
            </a:r>
            <a:endParaRPr lang="en-US" sz="1600" dirty="0">
              <a:solidFill>
                <a:schemeClr val="bg1"/>
              </a:solidFill>
              <a:latin typeface="Karla" panose="020B0604020202020204" charset="0"/>
              <a:ea typeface="Karla" panose="020B0604020202020204" charset="0"/>
            </a:endParaRPr>
          </a:p>
          <a:p>
            <a:r>
              <a:rPr lang="en-US" sz="1600" b="1" dirty="0">
                <a:solidFill>
                  <a:schemeClr val="bg1"/>
                </a:solidFill>
                <a:latin typeface="Karla" panose="020B0604020202020204" charset="0"/>
                <a:ea typeface="Karla" panose="020B0604020202020204" charset="0"/>
              </a:rPr>
              <a:t>Machine transcription:</a:t>
            </a:r>
          </a:p>
          <a:p>
            <a:r>
              <a:rPr lang="en-US" sz="1200" dirty="0">
                <a:solidFill>
                  <a:schemeClr val="bg1"/>
                </a:solidFill>
                <a:latin typeface="Karla" panose="020B0604020202020204" charset="0"/>
                <a:ea typeface="Karla" panose="020B0604020202020204" charset="0"/>
              </a:rPr>
              <a:t>a </a:t>
            </a:r>
            <a:r>
              <a:rPr lang="en-US" sz="1200" dirty="0" err="1">
                <a:solidFill>
                  <a:schemeClr val="bg1"/>
                </a:solidFill>
                <a:latin typeface="Karla" panose="020B0604020202020204" charset="0"/>
                <a:ea typeface="Karla" panose="020B0604020202020204" charset="0"/>
              </a:rPr>
              <a:t>christian</a:t>
            </a:r>
            <a:r>
              <a:rPr lang="en-US" sz="1200" dirty="0">
                <a:solidFill>
                  <a:schemeClr val="bg1"/>
                </a:solidFill>
                <a:latin typeface="Karla" panose="020B0604020202020204" charset="0"/>
                <a:ea typeface="Karla" panose="020B0604020202020204" charset="0"/>
              </a:rPr>
              <a:t> </a:t>
            </a:r>
            <a:r>
              <a:rPr lang="en-US" sz="1200" dirty="0" err="1">
                <a:solidFill>
                  <a:schemeClr val="bg1"/>
                </a:solidFill>
                <a:latin typeface="Karla" panose="020B0604020202020204" charset="0"/>
                <a:ea typeface="Karla" panose="020B0604020202020204" charset="0"/>
              </a:rPr>
              <a:t>btoshet</a:t>
            </a:r>
            <a:r>
              <a:rPr lang="en-US" sz="1200" dirty="0">
                <a:solidFill>
                  <a:schemeClr val="bg1"/>
                </a:solidFill>
                <a:latin typeface="Karla" panose="020B0604020202020204" charset="0"/>
                <a:ea typeface="Karla" panose="020B0604020202020204" charset="0"/>
              </a:rPr>
              <a:t> on the </a:t>
            </a:r>
            <a:r>
              <a:rPr lang="en-US" sz="1200" dirty="0" err="1">
                <a:solidFill>
                  <a:schemeClr val="bg1"/>
                </a:solidFill>
                <a:latin typeface="Karla" panose="020B0604020202020204" charset="0"/>
                <a:ea typeface="Karla" panose="020B0604020202020204" charset="0"/>
              </a:rPr>
              <a:t>subjrrt</a:t>
            </a:r>
            <a:r>
              <a:rPr lang="en-US" sz="1200" dirty="0">
                <a:solidFill>
                  <a:schemeClr val="bg1"/>
                </a:solidFill>
                <a:latin typeface="Karla" panose="020B0604020202020204" charset="0"/>
                <a:ea typeface="Karla" panose="020B0604020202020204" charset="0"/>
              </a:rPr>
              <a:t> I will </a:t>
            </a:r>
            <a:r>
              <a:rPr lang="en-US" sz="1200" dirty="0" err="1">
                <a:solidFill>
                  <a:schemeClr val="bg1"/>
                </a:solidFill>
                <a:latin typeface="Karla" panose="020B0604020202020204" charset="0"/>
                <a:ea typeface="Karla" panose="020B0604020202020204" charset="0"/>
              </a:rPr>
              <a:t>sey</a:t>
            </a:r>
            <a:r>
              <a:rPr lang="en-US" sz="1200" dirty="0">
                <a:solidFill>
                  <a:schemeClr val="bg1"/>
                </a:solidFill>
                <a:latin typeface="Karla" panose="020B0604020202020204" charset="0"/>
                <a:ea typeface="Karla" panose="020B0604020202020204" charset="0"/>
              </a:rPr>
              <a:t> </a:t>
            </a:r>
            <a:r>
              <a:rPr lang="en-US" sz="1200" dirty="0" err="1">
                <a:solidFill>
                  <a:schemeClr val="bg1"/>
                </a:solidFill>
                <a:latin typeface="Karla" panose="020B0604020202020204" charset="0"/>
                <a:ea typeface="Karla" panose="020B0604020202020204" charset="0"/>
              </a:rPr>
              <a:t>tha</a:t>
            </a:r>
            <a:endParaRPr lang="en-US" sz="1200" dirty="0">
              <a:solidFill>
                <a:schemeClr val="bg1"/>
              </a:solidFill>
              <a:latin typeface="Karla" panose="020B0604020202020204" charset="0"/>
              <a:ea typeface="Karla" panose="020B0604020202020204" charset="0"/>
            </a:endParaRPr>
          </a:p>
          <a:p>
            <a:r>
              <a:rPr lang="en-US" b="1" dirty="0">
                <a:solidFill>
                  <a:schemeClr val="bg1"/>
                </a:solidFill>
                <a:latin typeface="Karla" panose="020B0604020202020204" charset="0"/>
                <a:ea typeface="Karla" panose="020B0604020202020204" charset="0"/>
              </a:rPr>
              <a:t>CER: 0.14</a:t>
            </a:r>
            <a:endParaRPr lang="en-US" sz="1200" b="1" dirty="0">
              <a:solidFill>
                <a:schemeClr val="bg1"/>
              </a:solidFill>
              <a:latin typeface="Karla" panose="020B0604020202020204" charset="0"/>
              <a:ea typeface="Karla" panose="020B0604020202020204" charset="0"/>
            </a:endParaRPr>
          </a:p>
        </p:txBody>
      </p:sp>
      <p:sp>
        <p:nvSpPr>
          <p:cNvPr id="2" name="Oval 1">
            <a:extLst>
              <a:ext uri="{FF2B5EF4-FFF2-40B4-BE49-F238E27FC236}">
                <a16:creationId xmlns:a16="http://schemas.microsoft.com/office/drawing/2014/main" id="{33A75F46-38AC-4CBA-972D-AC1AE3D7DC71}"/>
              </a:ext>
            </a:extLst>
          </p:cNvPr>
          <p:cNvSpPr/>
          <p:nvPr/>
        </p:nvSpPr>
        <p:spPr>
          <a:xfrm>
            <a:off x="4822722" y="2588436"/>
            <a:ext cx="1646904" cy="362542"/>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6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dirty="0"/>
              <a:t>Examples of machine transcriptions</a:t>
            </a:r>
            <a:endParaRPr dirty="0"/>
          </a:p>
        </p:txBody>
      </p:sp>
      <p:pic>
        <p:nvPicPr>
          <p:cNvPr id="9" name="Picture 8">
            <a:extLst>
              <a:ext uri="{FF2B5EF4-FFF2-40B4-BE49-F238E27FC236}">
                <a16:creationId xmlns:a16="http://schemas.microsoft.com/office/drawing/2014/main" id="{11DB61E1-5404-4D80-BE25-5762BCDCFF36}"/>
              </a:ext>
            </a:extLst>
          </p:cNvPr>
          <p:cNvPicPr>
            <a:picLocks noChangeAspect="1"/>
          </p:cNvPicPr>
          <p:nvPr/>
        </p:nvPicPr>
        <p:blipFill>
          <a:blip r:embed="rId3"/>
          <a:stretch>
            <a:fillRect/>
          </a:stretch>
        </p:blipFill>
        <p:spPr>
          <a:xfrm>
            <a:off x="901478" y="388894"/>
            <a:ext cx="7341044" cy="411480"/>
          </a:xfrm>
          <a:prstGeom prst="rect">
            <a:avLst/>
          </a:prstGeom>
        </p:spPr>
      </p:pic>
      <p:sp>
        <p:nvSpPr>
          <p:cNvPr id="10" name="TextBox 9">
            <a:extLst>
              <a:ext uri="{FF2B5EF4-FFF2-40B4-BE49-F238E27FC236}">
                <a16:creationId xmlns:a16="http://schemas.microsoft.com/office/drawing/2014/main" id="{EF966763-4F47-40CB-B90F-1EA66A7B071B}"/>
              </a:ext>
            </a:extLst>
          </p:cNvPr>
          <p:cNvSpPr txBox="1"/>
          <p:nvPr/>
        </p:nvSpPr>
        <p:spPr>
          <a:xfrm>
            <a:off x="2286000" y="971664"/>
            <a:ext cx="4572000" cy="1188720"/>
          </a:xfrm>
          <a:prstGeom prst="rect">
            <a:avLst/>
          </a:prstGeom>
          <a:noFill/>
          <a:ln>
            <a:solidFill>
              <a:schemeClr val="bg1"/>
            </a:solidFill>
          </a:ln>
        </p:spPr>
        <p:txBody>
          <a:bodyPr wrap="none" rtlCol="0">
            <a:spAutoFit/>
          </a:bodyPr>
          <a:lstStyle/>
          <a:p>
            <a:r>
              <a:rPr lang="en-US" sz="1600" b="1" dirty="0">
                <a:solidFill>
                  <a:schemeClr val="bg1"/>
                </a:solidFill>
                <a:latin typeface="Karla" panose="020B0604020202020204" charset="0"/>
                <a:ea typeface="Karla" panose="020B0604020202020204" charset="0"/>
              </a:rPr>
              <a:t>Volunteer transcription:</a:t>
            </a:r>
          </a:p>
          <a:p>
            <a:r>
              <a:rPr lang="en-US" sz="1200" dirty="0">
                <a:solidFill>
                  <a:schemeClr val="bg1"/>
                </a:solidFill>
                <a:latin typeface="Karla" panose="020B0604020202020204" charset="0"/>
                <a:ea typeface="Karla" panose="020B0604020202020204" charset="0"/>
              </a:rPr>
              <a:t>is here. - There was a Lady of one congregation whose husband</a:t>
            </a:r>
            <a:endParaRPr lang="en-US" sz="1600" dirty="0">
              <a:solidFill>
                <a:schemeClr val="bg1"/>
              </a:solidFill>
              <a:latin typeface="Karla" panose="020B0604020202020204" charset="0"/>
              <a:ea typeface="Karla" panose="020B0604020202020204" charset="0"/>
            </a:endParaRPr>
          </a:p>
          <a:p>
            <a:r>
              <a:rPr lang="en-US" sz="1600" b="1" dirty="0">
                <a:solidFill>
                  <a:schemeClr val="bg1"/>
                </a:solidFill>
                <a:latin typeface="Karla" panose="020B0604020202020204" charset="0"/>
                <a:ea typeface="Karla" panose="020B0604020202020204" charset="0"/>
              </a:rPr>
              <a:t>Machine transcription:</a:t>
            </a:r>
          </a:p>
          <a:p>
            <a:r>
              <a:rPr lang="en-US" sz="1200" dirty="0">
                <a:solidFill>
                  <a:schemeClr val="bg1"/>
                </a:solidFill>
                <a:latin typeface="Karla" panose="020B0604020202020204" charset="0"/>
                <a:ea typeface="Karla" panose="020B0604020202020204" charset="0"/>
              </a:rPr>
              <a:t>is </a:t>
            </a:r>
            <a:r>
              <a:rPr lang="en-US" sz="1200" dirty="0" err="1">
                <a:solidFill>
                  <a:schemeClr val="bg1"/>
                </a:solidFill>
                <a:latin typeface="Karla" panose="020B0604020202020204" charset="0"/>
                <a:ea typeface="Karla" panose="020B0604020202020204" charset="0"/>
              </a:rPr>
              <a:t>dac</a:t>
            </a:r>
            <a:r>
              <a:rPr lang="en-US" sz="1200" dirty="0">
                <a:solidFill>
                  <a:schemeClr val="bg1"/>
                </a:solidFill>
                <a:latin typeface="Karla" panose="020B0604020202020204" charset="0"/>
                <a:ea typeface="Karla" panose="020B0604020202020204" charset="0"/>
              </a:rPr>
              <a:t>. - Here was a </a:t>
            </a:r>
            <a:r>
              <a:rPr lang="en-US" sz="1200" dirty="0" err="1">
                <a:solidFill>
                  <a:schemeClr val="bg1"/>
                </a:solidFill>
                <a:latin typeface="Karla" panose="020B0604020202020204" charset="0"/>
                <a:ea typeface="Karla" panose="020B0604020202020204" charset="0"/>
              </a:rPr>
              <a:t>ady</a:t>
            </a:r>
            <a:r>
              <a:rPr lang="en-US" sz="1200" dirty="0">
                <a:solidFill>
                  <a:schemeClr val="bg1"/>
                </a:solidFill>
                <a:latin typeface="Karla" panose="020B0604020202020204" charset="0"/>
                <a:ea typeface="Karla" panose="020B0604020202020204" charset="0"/>
              </a:rPr>
              <a:t> of or </a:t>
            </a:r>
            <a:r>
              <a:rPr lang="en-US" sz="1200" dirty="0" err="1">
                <a:solidFill>
                  <a:schemeClr val="bg1"/>
                </a:solidFill>
                <a:latin typeface="Karla" panose="020B0604020202020204" charset="0"/>
                <a:ea typeface="Karla" panose="020B0604020202020204" charset="0"/>
              </a:rPr>
              <a:t>congrugation</a:t>
            </a:r>
            <a:r>
              <a:rPr lang="en-US" sz="1200" dirty="0">
                <a:solidFill>
                  <a:schemeClr val="bg1"/>
                </a:solidFill>
                <a:latin typeface="Karla" panose="020B0604020202020204" charset="0"/>
                <a:ea typeface="Karla" panose="020B0604020202020204" charset="0"/>
              </a:rPr>
              <a:t> </a:t>
            </a:r>
            <a:r>
              <a:rPr lang="en-US" sz="1200" dirty="0" err="1">
                <a:solidFill>
                  <a:schemeClr val="bg1"/>
                </a:solidFill>
                <a:latin typeface="Karla" panose="020B0604020202020204" charset="0"/>
                <a:ea typeface="Karla" panose="020B0604020202020204" charset="0"/>
              </a:rPr>
              <a:t>whase</a:t>
            </a:r>
            <a:r>
              <a:rPr lang="en-US" sz="1200" dirty="0">
                <a:solidFill>
                  <a:schemeClr val="bg1"/>
                </a:solidFill>
                <a:latin typeface="Karla" panose="020B0604020202020204" charset="0"/>
                <a:ea typeface="Karla" panose="020B0604020202020204" charset="0"/>
              </a:rPr>
              <a:t> Mustad</a:t>
            </a:r>
          </a:p>
          <a:p>
            <a:r>
              <a:rPr lang="en-US" b="1" dirty="0">
                <a:solidFill>
                  <a:schemeClr val="bg1"/>
                </a:solidFill>
                <a:latin typeface="Karla" panose="020B0604020202020204" charset="0"/>
                <a:ea typeface="Karla" panose="020B0604020202020204" charset="0"/>
              </a:rPr>
              <a:t>CER: 0.23</a:t>
            </a:r>
            <a:endParaRPr lang="en-US" sz="1200" b="1" dirty="0">
              <a:solidFill>
                <a:schemeClr val="bg1"/>
              </a:solidFill>
              <a:latin typeface="Karla" panose="020B0604020202020204" charset="0"/>
              <a:ea typeface="Karla" panose="020B0604020202020204" charset="0"/>
            </a:endParaRPr>
          </a:p>
        </p:txBody>
      </p:sp>
      <p:pic>
        <p:nvPicPr>
          <p:cNvPr id="11" name="Picture 10">
            <a:extLst>
              <a:ext uri="{FF2B5EF4-FFF2-40B4-BE49-F238E27FC236}">
                <a16:creationId xmlns:a16="http://schemas.microsoft.com/office/drawing/2014/main" id="{56EFDFFF-7564-4469-BADD-1DB776D1FBA4}"/>
              </a:ext>
            </a:extLst>
          </p:cNvPr>
          <p:cNvPicPr>
            <a:picLocks noChangeAspect="1"/>
          </p:cNvPicPr>
          <p:nvPr/>
        </p:nvPicPr>
        <p:blipFill>
          <a:blip r:embed="rId4"/>
          <a:stretch>
            <a:fillRect/>
          </a:stretch>
        </p:blipFill>
        <p:spPr>
          <a:xfrm>
            <a:off x="2387130" y="2523654"/>
            <a:ext cx="4369741" cy="411480"/>
          </a:xfrm>
          <a:prstGeom prst="rect">
            <a:avLst/>
          </a:prstGeom>
        </p:spPr>
      </p:pic>
      <p:sp>
        <p:nvSpPr>
          <p:cNvPr id="12" name="TextBox 11">
            <a:extLst>
              <a:ext uri="{FF2B5EF4-FFF2-40B4-BE49-F238E27FC236}">
                <a16:creationId xmlns:a16="http://schemas.microsoft.com/office/drawing/2014/main" id="{A67D2196-BADD-478E-B9FE-8D08BF910666}"/>
              </a:ext>
            </a:extLst>
          </p:cNvPr>
          <p:cNvSpPr txBox="1"/>
          <p:nvPr/>
        </p:nvSpPr>
        <p:spPr>
          <a:xfrm>
            <a:off x="2286000" y="3106424"/>
            <a:ext cx="4572000" cy="1188720"/>
          </a:xfrm>
          <a:prstGeom prst="rect">
            <a:avLst/>
          </a:prstGeom>
          <a:noFill/>
          <a:ln>
            <a:solidFill>
              <a:schemeClr val="bg1"/>
            </a:solidFill>
          </a:ln>
        </p:spPr>
        <p:txBody>
          <a:bodyPr wrap="none" rtlCol="0">
            <a:spAutoFit/>
          </a:bodyPr>
          <a:lstStyle/>
          <a:p>
            <a:r>
              <a:rPr lang="en-US" sz="1600" b="1" dirty="0">
                <a:solidFill>
                  <a:schemeClr val="bg1"/>
                </a:solidFill>
                <a:latin typeface="Karla" panose="020B0604020202020204" charset="0"/>
                <a:ea typeface="Karla" panose="020B0604020202020204" charset="0"/>
              </a:rPr>
              <a:t>Volunteer transcription:</a:t>
            </a:r>
          </a:p>
          <a:p>
            <a:r>
              <a:rPr lang="en-US" sz="1200" dirty="0">
                <a:solidFill>
                  <a:schemeClr val="bg1"/>
                </a:solidFill>
                <a:latin typeface="Karla" panose="020B0604020202020204" charset="0"/>
                <a:ea typeface="Karla" panose="020B0604020202020204" charset="0"/>
              </a:rPr>
              <a:t>who had known Mary Smith were procured</a:t>
            </a:r>
            <a:endParaRPr lang="en-US" sz="1600" dirty="0">
              <a:solidFill>
                <a:schemeClr val="bg1"/>
              </a:solidFill>
              <a:latin typeface="Karla" panose="020B0604020202020204" charset="0"/>
              <a:ea typeface="Karla" panose="020B0604020202020204" charset="0"/>
            </a:endParaRPr>
          </a:p>
          <a:p>
            <a:r>
              <a:rPr lang="en-US" sz="1600" b="1" dirty="0">
                <a:solidFill>
                  <a:schemeClr val="bg1"/>
                </a:solidFill>
                <a:latin typeface="Karla" panose="020B0604020202020204" charset="0"/>
                <a:ea typeface="Karla" panose="020B0604020202020204" charset="0"/>
              </a:rPr>
              <a:t>Machine transcription:</a:t>
            </a:r>
          </a:p>
          <a:p>
            <a:r>
              <a:rPr lang="en-US" sz="1200" dirty="0" err="1">
                <a:solidFill>
                  <a:schemeClr val="bg1"/>
                </a:solidFill>
                <a:latin typeface="Karla" panose="020B0604020202020204" charset="0"/>
                <a:ea typeface="Karla" panose="020B0604020202020204" charset="0"/>
              </a:rPr>
              <a:t>wntrs</a:t>
            </a:r>
            <a:r>
              <a:rPr lang="en-US" sz="1200" dirty="0">
                <a:solidFill>
                  <a:schemeClr val="bg1"/>
                </a:solidFill>
                <a:latin typeface="Karla" panose="020B0604020202020204" charset="0"/>
                <a:ea typeface="Karla" panose="020B0604020202020204" charset="0"/>
              </a:rPr>
              <a:t> had </a:t>
            </a:r>
            <a:r>
              <a:rPr lang="en-US" sz="1200" dirty="0" err="1">
                <a:solidFill>
                  <a:schemeClr val="bg1"/>
                </a:solidFill>
                <a:latin typeface="Karla" panose="020B0604020202020204" charset="0"/>
                <a:ea typeface="Karla" panose="020B0604020202020204" charset="0"/>
              </a:rPr>
              <a:t>krroun</a:t>
            </a:r>
            <a:r>
              <a:rPr lang="en-US" sz="1200" dirty="0">
                <a:solidFill>
                  <a:schemeClr val="bg1"/>
                </a:solidFill>
                <a:latin typeface="Karla" panose="020B0604020202020204" charset="0"/>
                <a:ea typeface="Karla" panose="020B0604020202020204" charset="0"/>
              </a:rPr>
              <a:t> Mary </a:t>
            </a:r>
            <a:r>
              <a:rPr lang="en-US" sz="1200" dirty="0" err="1">
                <a:solidFill>
                  <a:schemeClr val="bg1"/>
                </a:solidFill>
                <a:latin typeface="Karla" panose="020B0604020202020204" charset="0"/>
                <a:ea typeface="Karla" panose="020B0604020202020204" charset="0"/>
              </a:rPr>
              <a:t>Mrithe</a:t>
            </a:r>
            <a:r>
              <a:rPr lang="en-US" sz="1200" dirty="0">
                <a:solidFill>
                  <a:schemeClr val="bg1"/>
                </a:solidFill>
                <a:latin typeface="Karla" panose="020B0604020202020204" charset="0"/>
                <a:ea typeface="Karla" panose="020B0604020202020204" charset="0"/>
              </a:rPr>
              <a:t> </a:t>
            </a:r>
            <a:r>
              <a:rPr lang="en-US" sz="1200" dirty="0" err="1">
                <a:solidFill>
                  <a:schemeClr val="bg1"/>
                </a:solidFill>
                <a:latin typeface="Karla" panose="020B0604020202020204" charset="0"/>
                <a:ea typeface="Karla" panose="020B0604020202020204" charset="0"/>
              </a:rPr>
              <a:t>wereprocuce</a:t>
            </a:r>
            <a:endParaRPr lang="en-US" sz="1200" dirty="0">
              <a:solidFill>
                <a:schemeClr val="bg1"/>
              </a:solidFill>
              <a:latin typeface="Karla" panose="020B0604020202020204" charset="0"/>
              <a:ea typeface="Karla" panose="020B0604020202020204" charset="0"/>
            </a:endParaRPr>
          </a:p>
          <a:p>
            <a:r>
              <a:rPr lang="en-US" b="1" dirty="0">
                <a:solidFill>
                  <a:schemeClr val="bg1"/>
                </a:solidFill>
                <a:latin typeface="Karla" panose="020B0604020202020204" charset="0"/>
                <a:ea typeface="Karla" panose="020B0604020202020204" charset="0"/>
              </a:rPr>
              <a:t>CER: 0.34</a:t>
            </a:r>
            <a:endParaRPr lang="en-US" sz="1200" b="1" dirty="0">
              <a:solidFill>
                <a:schemeClr val="bg1"/>
              </a:solidFill>
              <a:latin typeface="Karla" panose="020B0604020202020204" charset="0"/>
              <a:ea typeface="Karla" panose="020B0604020202020204" charset="0"/>
            </a:endParaRPr>
          </a:p>
        </p:txBody>
      </p:sp>
    </p:spTree>
    <p:extLst>
      <p:ext uri="{BB962C8B-B14F-4D97-AF65-F5344CB8AC3E}">
        <p14:creationId xmlns:p14="http://schemas.microsoft.com/office/powerpoint/2010/main" val="3083936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Next Steps</a:t>
            </a:r>
            <a:endParaRPr dirty="0"/>
          </a:p>
        </p:txBody>
      </p:sp>
      <p:sp>
        <p:nvSpPr>
          <p:cNvPr id="127" name="Shape 127"/>
          <p:cNvSpPr txBox="1"/>
          <p:nvPr/>
        </p:nvSpPr>
        <p:spPr>
          <a:xfrm>
            <a:off x="729450" y="3172900"/>
            <a:ext cx="4663800" cy="114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endParaRPr dirty="0">
              <a:solidFill>
                <a:schemeClr val="lt1"/>
              </a:solidFill>
              <a:latin typeface="Karla"/>
              <a:ea typeface="Karla"/>
              <a:cs typeface="Karla"/>
              <a:sym typeface="Karla"/>
            </a:endParaRPr>
          </a:p>
        </p:txBody>
      </p:sp>
    </p:spTree>
    <p:extLst>
      <p:ext uri="{BB962C8B-B14F-4D97-AF65-F5344CB8AC3E}">
        <p14:creationId xmlns:p14="http://schemas.microsoft.com/office/powerpoint/2010/main" val="181272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2" name="Rectangle 1">
            <a:extLst>
              <a:ext uri="{FF2B5EF4-FFF2-40B4-BE49-F238E27FC236}">
                <a16:creationId xmlns:a16="http://schemas.microsoft.com/office/drawing/2014/main" id="{452ADDDA-88A8-294A-BF47-7DE2B124EB78}"/>
              </a:ext>
            </a:extLst>
          </p:cNvPr>
          <p:cNvSpPr/>
          <p:nvPr/>
        </p:nvSpPr>
        <p:spPr>
          <a:xfrm>
            <a:off x="6563088" y="2809515"/>
            <a:ext cx="1828800" cy="1005840"/>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dirty="0"/>
              <a:t>Zooniverse Incorporation</a:t>
            </a:r>
            <a:endParaRPr dirty="0"/>
          </a:p>
        </p:txBody>
      </p:sp>
      <p:sp>
        <p:nvSpPr>
          <p:cNvPr id="4" name="Rectangle 3">
            <a:extLst>
              <a:ext uri="{FF2B5EF4-FFF2-40B4-BE49-F238E27FC236}">
                <a16:creationId xmlns:a16="http://schemas.microsoft.com/office/drawing/2014/main" id="{79875673-4B8B-4573-A30E-0D9D2C707930}"/>
              </a:ext>
            </a:extLst>
          </p:cNvPr>
          <p:cNvSpPr/>
          <p:nvPr/>
        </p:nvSpPr>
        <p:spPr>
          <a:xfrm>
            <a:off x="752113"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Segment images into text lines</a:t>
            </a:r>
          </a:p>
        </p:txBody>
      </p:sp>
      <p:sp>
        <p:nvSpPr>
          <p:cNvPr id="5" name="Rectangle 4">
            <a:extLst>
              <a:ext uri="{FF2B5EF4-FFF2-40B4-BE49-F238E27FC236}">
                <a16:creationId xmlns:a16="http://schemas.microsoft.com/office/drawing/2014/main" id="{A027812A-A108-4C42-B2E7-11BD28CF9CE6}"/>
              </a:ext>
            </a:extLst>
          </p:cNvPr>
          <p:cNvSpPr/>
          <p:nvPr/>
        </p:nvSpPr>
        <p:spPr>
          <a:xfrm>
            <a:off x="3267125"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Verify segmentation with Zooniverse project</a:t>
            </a:r>
          </a:p>
        </p:txBody>
      </p:sp>
      <p:sp>
        <p:nvSpPr>
          <p:cNvPr id="6" name="Rectangle 5">
            <a:extLst>
              <a:ext uri="{FF2B5EF4-FFF2-40B4-BE49-F238E27FC236}">
                <a16:creationId xmlns:a16="http://schemas.microsoft.com/office/drawing/2014/main" id="{BBBE3398-8F1F-476A-B671-79552686CC74}"/>
              </a:ext>
            </a:extLst>
          </p:cNvPr>
          <p:cNvSpPr/>
          <p:nvPr/>
        </p:nvSpPr>
        <p:spPr>
          <a:xfrm>
            <a:off x="3267125" y="3515909"/>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Pre-train model or use existing model</a:t>
            </a:r>
          </a:p>
        </p:txBody>
      </p:sp>
      <p:sp>
        <p:nvSpPr>
          <p:cNvPr id="7" name="Rectangle 6">
            <a:extLst>
              <a:ext uri="{FF2B5EF4-FFF2-40B4-BE49-F238E27FC236}">
                <a16:creationId xmlns:a16="http://schemas.microsoft.com/office/drawing/2014/main" id="{5D3AFE18-C2B8-49E0-85FA-9AECB503F954}"/>
              </a:ext>
            </a:extLst>
          </p:cNvPr>
          <p:cNvSpPr/>
          <p:nvPr/>
        </p:nvSpPr>
        <p:spPr>
          <a:xfrm>
            <a:off x="6563088" y="2809515"/>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Online learning with machine and volunteer feedback loop</a:t>
            </a:r>
          </a:p>
        </p:txBody>
      </p:sp>
      <p:cxnSp>
        <p:nvCxnSpPr>
          <p:cNvPr id="10" name="Straight Arrow Connector 9">
            <a:extLst>
              <a:ext uri="{FF2B5EF4-FFF2-40B4-BE49-F238E27FC236}">
                <a16:creationId xmlns:a16="http://schemas.microsoft.com/office/drawing/2014/main" id="{D52A6AEF-07B7-427D-97A9-C06F62D5ABC9}"/>
              </a:ext>
            </a:extLst>
          </p:cNvPr>
          <p:cNvCxnSpPr>
            <a:stCxn id="4" idx="3"/>
            <a:endCxn id="5" idx="1"/>
          </p:cNvCxnSpPr>
          <p:nvPr/>
        </p:nvCxnSpPr>
        <p:spPr>
          <a:xfrm>
            <a:off x="2580913" y="2606040"/>
            <a:ext cx="686212"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CAB3F267-0E0C-4DFD-A951-6D651048A159}"/>
              </a:ext>
            </a:extLst>
          </p:cNvPr>
          <p:cNvCxnSpPr>
            <a:stCxn id="5" idx="3"/>
            <a:endCxn id="7" idx="1"/>
          </p:cNvCxnSpPr>
          <p:nvPr/>
        </p:nvCxnSpPr>
        <p:spPr>
          <a:xfrm>
            <a:off x="5095925" y="2606040"/>
            <a:ext cx="1467163" cy="706395"/>
          </a:xfrm>
          <a:prstGeom prst="bentConnector3">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6B220E8-5E7A-4465-908D-A3A5E2071F1F}"/>
              </a:ext>
            </a:extLst>
          </p:cNvPr>
          <p:cNvCxnSpPr>
            <a:cxnSpLocks/>
            <a:stCxn id="6" idx="3"/>
            <a:endCxn id="7" idx="1"/>
          </p:cNvCxnSpPr>
          <p:nvPr/>
        </p:nvCxnSpPr>
        <p:spPr>
          <a:xfrm flipV="1">
            <a:off x="5095925" y="3312435"/>
            <a:ext cx="1467163" cy="706394"/>
          </a:xfrm>
          <a:prstGeom prst="bentConnector3">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35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dirty="0"/>
              <a:t>Online Training</a:t>
            </a:r>
            <a:endParaRPr dirty="0"/>
          </a:p>
        </p:txBody>
      </p:sp>
      <p:sp>
        <p:nvSpPr>
          <p:cNvPr id="4" name="Rectangle 3">
            <a:extLst>
              <a:ext uri="{FF2B5EF4-FFF2-40B4-BE49-F238E27FC236}">
                <a16:creationId xmlns:a16="http://schemas.microsoft.com/office/drawing/2014/main" id="{79875673-4B8B-4573-A30E-0D9D2C707930}"/>
              </a:ext>
            </a:extLst>
          </p:cNvPr>
          <p:cNvSpPr/>
          <p:nvPr/>
        </p:nvSpPr>
        <p:spPr>
          <a:xfrm>
            <a:off x="274320"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Get batch of 1000 transcriptions</a:t>
            </a:r>
          </a:p>
        </p:txBody>
      </p:sp>
      <p:sp>
        <p:nvSpPr>
          <p:cNvPr id="5" name="Rectangle 4">
            <a:extLst>
              <a:ext uri="{FF2B5EF4-FFF2-40B4-BE49-F238E27FC236}">
                <a16:creationId xmlns:a16="http://schemas.microsoft.com/office/drawing/2014/main" id="{A027812A-A108-4C42-B2E7-11BD28CF9CE6}"/>
              </a:ext>
            </a:extLst>
          </p:cNvPr>
          <p:cNvSpPr/>
          <p:nvPr/>
        </p:nvSpPr>
        <p:spPr>
          <a:xfrm>
            <a:off x="2529840"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Predict transcriptions for batch</a:t>
            </a:r>
          </a:p>
        </p:txBody>
      </p:sp>
      <p:sp>
        <p:nvSpPr>
          <p:cNvPr id="6" name="Rectangle 5">
            <a:extLst>
              <a:ext uri="{FF2B5EF4-FFF2-40B4-BE49-F238E27FC236}">
                <a16:creationId xmlns:a16="http://schemas.microsoft.com/office/drawing/2014/main" id="{BBBE3398-8F1F-476A-B671-79552686CC74}"/>
              </a:ext>
            </a:extLst>
          </p:cNvPr>
          <p:cNvSpPr/>
          <p:nvPr/>
        </p:nvSpPr>
        <p:spPr>
          <a:xfrm>
            <a:off x="4785360"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Train model on current batch</a:t>
            </a:r>
          </a:p>
        </p:txBody>
      </p:sp>
      <p:sp>
        <p:nvSpPr>
          <p:cNvPr id="7" name="Rectangle 6">
            <a:extLst>
              <a:ext uri="{FF2B5EF4-FFF2-40B4-BE49-F238E27FC236}">
                <a16:creationId xmlns:a16="http://schemas.microsoft.com/office/drawing/2014/main" id="{5D3AFE18-C2B8-49E0-85FA-9AECB503F954}"/>
              </a:ext>
            </a:extLst>
          </p:cNvPr>
          <p:cNvSpPr/>
          <p:nvPr/>
        </p:nvSpPr>
        <p:spPr>
          <a:xfrm>
            <a:off x="7040880" y="2103120"/>
            <a:ext cx="1828800" cy="1005840"/>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Karla" panose="020B0604020202020204" charset="0"/>
                <a:ea typeface="Karla" panose="020B0604020202020204" charset="0"/>
              </a:rPr>
              <a:t>Train model on random batch of previously seen data</a:t>
            </a:r>
          </a:p>
        </p:txBody>
      </p:sp>
      <p:cxnSp>
        <p:nvCxnSpPr>
          <p:cNvPr id="3" name="Connector: Curved 2">
            <a:extLst>
              <a:ext uri="{FF2B5EF4-FFF2-40B4-BE49-F238E27FC236}">
                <a16:creationId xmlns:a16="http://schemas.microsoft.com/office/drawing/2014/main" id="{71EB402B-7CD9-404C-A621-CAD8E1AEB82B}"/>
              </a:ext>
            </a:extLst>
          </p:cNvPr>
          <p:cNvCxnSpPr>
            <a:stCxn id="7" idx="2"/>
            <a:endCxn id="4" idx="2"/>
          </p:cNvCxnSpPr>
          <p:nvPr/>
        </p:nvCxnSpPr>
        <p:spPr>
          <a:xfrm rot="5400000">
            <a:off x="4572000" y="-274320"/>
            <a:ext cx="12700" cy="6766560"/>
          </a:xfrm>
          <a:prstGeom prst="curvedConnector3">
            <a:avLst>
              <a:gd name="adj1" fmla="val 5821622"/>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52A6AEF-07B7-427D-97A9-C06F62D5ABC9}"/>
              </a:ext>
            </a:extLst>
          </p:cNvPr>
          <p:cNvCxnSpPr>
            <a:stCxn id="4" idx="3"/>
            <a:endCxn id="5" idx="1"/>
          </p:cNvCxnSpPr>
          <p:nvPr/>
        </p:nvCxnSpPr>
        <p:spPr>
          <a:xfrm>
            <a:off x="2103120" y="2606040"/>
            <a:ext cx="42672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0438AE-BC31-47AF-9720-EC190E606310}"/>
              </a:ext>
            </a:extLst>
          </p:cNvPr>
          <p:cNvCxnSpPr>
            <a:cxnSpLocks/>
            <a:stCxn id="5" idx="3"/>
            <a:endCxn id="6" idx="1"/>
          </p:cNvCxnSpPr>
          <p:nvPr/>
        </p:nvCxnSpPr>
        <p:spPr>
          <a:xfrm>
            <a:off x="4358640" y="2606040"/>
            <a:ext cx="42672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83D595-2425-48BA-B099-D0236FBECDFB}"/>
              </a:ext>
            </a:extLst>
          </p:cNvPr>
          <p:cNvCxnSpPr>
            <a:cxnSpLocks/>
            <a:stCxn id="6" idx="3"/>
            <a:endCxn id="7" idx="1"/>
          </p:cNvCxnSpPr>
          <p:nvPr/>
        </p:nvCxnSpPr>
        <p:spPr>
          <a:xfrm>
            <a:off x="6614160" y="2606040"/>
            <a:ext cx="42672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536938B-470B-45D7-ACDE-CCFDEB682328}"/>
              </a:ext>
            </a:extLst>
          </p:cNvPr>
          <p:cNvSpPr/>
          <p:nvPr/>
        </p:nvSpPr>
        <p:spPr>
          <a:xfrm>
            <a:off x="3716057" y="3996745"/>
            <a:ext cx="1885673" cy="523220"/>
          </a:xfrm>
          <a:prstGeom prst="rect">
            <a:avLst/>
          </a:prstGeom>
        </p:spPr>
        <p:txBody>
          <a:bodyPr wrap="square">
            <a:spAutoFit/>
          </a:bodyPr>
          <a:lstStyle/>
          <a:p>
            <a:pPr algn="ctr"/>
            <a:r>
              <a:rPr lang="en-US" dirty="0">
                <a:solidFill>
                  <a:schemeClr val="bg1"/>
                </a:solidFill>
                <a:latin typeface="Karla" panose="020B0604020202020204" charset="0"/>
                <a:ea typeface="Karla" panose="020B0604020202020204" charset="0"/>
              </a:rPr>
              <a:t>Repeat until all transcriptions seen</a:t>
            </a:r>
            <a:endParaRPr lang="en-US" dirty="0"/>
          </a:p>
        </p:txBody>
      </p:sp>
    </p:spTree>
    <p:extLst>
      <p:ext uri="{BB962C8B-B14F-4D97-AF65-F5344CB8AC3E}">
        <p14:creationId xmlns:p14="http://schemas.microsoft.com/office/powerpoint/2010/main" val="1923626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C699-E1C7-4093-8636-A97E141F693E}"/>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4C3D2053-8F0E-4645-8628-B5250CF25153}"/>
              </a:ext>
            </a:extLst>
          </p:cNvPr>
          <p:cNvSpPr>
            <a:spLocks noGrp="1"/>
          </p:cNvSpPr>
          <p:nvPr>
            <p:ph type="body" idx="1"/>
          </p:nvPr>
        </p:nvSpPr>
        <p:spPr/>
        <p:txBody>
          <a:bodyPr/>
          <a:lstStyle/>
          <a:p>
            <a:r>
              <a:rPr lang="en-US" dirty="0"/>
              <a:t>Formerly:</a:t>
            </a:r>
          </a:p>
          <a:p>
            <a:pPr lvl="1">
              <a:lnSpc>
                <a:spcPct val="114999"/>
              </a:lnSpc>
              <a:spcBef>
                <a:spcPts val="0"/>
              </a:spcBef>
            </a:pPr>
            <a:r>
              <a:rPr lang="en-US" dirty="0"/>
              <a:t>Carleton College: Computer Science</a:t>
            </a:r>
          </a:p>
          <a:p>
            <a:pPr lvl="1">
              <a:lnSpc>
                <a:spcPct val="114999"/>
              </a:lnSpc>
              <a:spcBef>
                <a:spcPts val="0"/>
              </a:spcBef>
            </a:pPr>
            <a:r>
              <a:rPr lang="en-US" dirty="0"/>
              <a:t>Chicago Botanic Garden: Research Intern</a:t>
            </a:r>
          </a:p>
          <a:p>
            <a:pPr lvl="1">
              <a:lnSpc>
                <a:spcPct val="114999"/>
              </a:lnSpc>
              <a:spcBef>
                <a:spcPts val="0"/>
              </a:spcBef>
            </a:pPr>
            <a:r>
              <a:rPr lang="en-US" dirty="0"/>
              <a:t>University of Minnesota: Data Science</a:t>
            </a:r>
          </a:p>
          <a:p>
            <a:pPr>
              <a:lnSpc>
                <a:spcPct val="114999"/>
              </a:lnSpc>
              <a:buSzPts val="1100"/>
            </a:pPr>
            <a:r>
              <a:rPr lang="en-US" dirty="0"/>
              <a:t>Currently:</a:t>
            </a:r>
          </a:p>
          <a:p>
            <a:pPr lvl="1">
              <a:lnSpc>
                <a:spcPct val="114999"/>
              </a:lnSpc>
              <a:spcBef>
                <a:spcPts val="0"/>
              </a:spcBef>
            </a:pPr>
            <a:r>
              <a:rPr lang="en-US" dirty="0"/>
              <a:t>Target: Supply Chain Business Analyst</a:t>
            </a:r>
          </a:p>
          <a:p>
            <a:pPr>
              <a:lnSpc>
                <a:spcPct val="114999"/>
              </a:lnSpc>
            </a:pPr>
            <a:endParaRPr lang="en-US" dirty="0"/>
          </a:p>
        </p:txBody>
      </p:sp>
    </p:spTree>
    <p:extLst>
      <p:ext uri="{BB962C8B-B14F-4D97-AF65-F5344CB8AC3E}">
        <p14:creationId xmlns:p14="http://schemas.microsoft.com/office/powerpoint/2010/main" val="8764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dirty="0"/>
              <a:t>Online Training with Feedback Loop</a:t>
            </a:r>
            <a:endParaRPr dirty="0"/>
          </a:p>
        </p:txBody>
      </p:sp>
      <p:sp>
        <p:nvSpPr>
          <p:cNvPr id="4" name="Rectangle 3">
            <a:extLst>
              <a:ext uri="{FF2B5EF4-FFF2-40B4-BE49-F238E27FC236}">
                <a16:creationId xmlns:a16="http://schemas.microsoft.com/office/drawing/2014/main" id="{79875673-4B8B-4573-A30E-0D9D2C707930}"/>
              </a:ext>
            </a:extLst>
          </p:cNvPr>
          <p:cNvSpPr/>
          <p:nvPr/>
        </p:nvSpPr>
        <p:spPr>
          <a:xfrm>
            <a:off x="274320" y="2102893"/>
            <a:ext cx="1371600" cy="758952"/>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Karla" panose="020B0604020202020204" charset="0"/>
                <a:ea typeface="Karla" panose="020B0604020202020204" charset="0"/>
              </a:rPr>
              <a:t>Get batch of images</a:t>
            </a:r>
          </a:p>
        </p:txBody>
      </p:sp>
      <p:sp>
        <p:nvSpPr>
          <p:cNvPr id="5" name="Rectangle 4">
            <a:extLst>
              <a:ext uri="{FF2B5EF4-FFF2-40B4-BE49-F238E27FC236}">
                <a16:creationId xmlns:a16="http://schemas.microsoft.com/office/drawing/2014/main" id="{A027812A-A108-4C42-B2E7-11BD28CF9CE6}"/>
              </a:ext>
            </a:extLst>
          </p:cNvPr>
          <p:cNvSpPr/>
          <p:nvPr/>
        </p:nvSpPr>
        <p:spPr>
          <a:xfrm>
            <a:off x="2080260" y="2102893"/>
            <a:ext cx="1371600" cy="758952"/>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Karla" panose="020B0604020202020204" charset="0"/>
                <a:ea typeface="Karla" panose="020B0604020202020204" charset="0"/>
              </a:rPr>
              <a:t>Predict transcriptions for batch</a:t>
            </a:r>
          </a:p>
        </p:txBody>
      </p:sp>
      <p:sp>
        <p:nvSpPr>
          <p:cNvPr id="6" name="Rectangle 5">
            <a:extLst>
              <a:ext uri="{FF2B5EF4-FFF2-40B4-BE49-F238E27FC236}">
                <a16:creationId xmlns:a16="http://schemas.microsoft.com/office/drawing/2014/main" id="{BBBE3398-8F1F-476A-B671-79552686CC74}"/>
              </a:ext>
            </a:extLst>
          </p:cNvPr>
          <p:cNvSpPr/>
          <p:nvPr/>
        </p:nvSpPr>
        <p:spPr>
          <a:xfrm>
            <a:off x="5692140" y="2102893"/>
            <a:ext cx="1371600" cy="758952"/>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Karla" panose="020B0604020202020204" charset="0"/>
                <a:ea typeface="Karla" panose="020B0604020202020204" charset="0"/>
              </a:rPr>
              <a:t>Train model on new volunteer classifications</a:t>
            </a:r>
          </a:p>
        </p:txBody>
      </p:sp>
      <p:sp>
        <p:nvSpPr>
          <p:cNvPr id="7" name="Rectangle 6">
            <a:extLst>
              <a:ext uri="{FF2B5EF4-FFF2-40B4-BE49-F238E27FC236}">
                <a16:creationId xmlns:a16="http://schemas.microsoft.com/office/drawing/2014/main" id="{5D3AFE18-C2B8-49E0-85FA-9AECB503F954}"/>
              </a:ext>
            </a:extLst>
          </p:cNvPr>
          <p:cNvSpPr/>
          <p:nvPr/>
        </p:nvSpPr>
        <p:spPr>
          <a:xfrm>
            <a:off x="7498080" y="2102893"/>
            <a:ext cx="1371600" cy="758952"/>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Karla" panose="020B0604020202020204" charset="0"/>
                <a:ea typeface="Karla" panose="020B0604020202020204" charset="0"/>
              </a:rPr>
              <a:t>Train model on random batch of previously seen data</a:t>
            </a:r>
          </a:p>
        </p:txBody>
      </p:sp>
      <p:cxnSp>
        <p:nvCxnSpPr>
          <p:cNvPr id="3" name="Connector: Curved 2">
            <a:extLst>
              <a:ext uri="{FF2B5EF4-FFF2-40B4-BE49-F238E27FC236}">
                <a16:creationId xmlns:a16="http://schemas.microsoft.com/office/drawing/2014/main" id="{71EB402B-7CD9-404C-A621-CAD8E1AEB82B}"/>
              </a:ext>
            </a:extLst>
          </p:cNvPr>
          <p:cNvCxnSpPr>
            <a:cxnSpLocks/>
          </p:cNvCxnSpPr>
          <p:nvPr/>
        </p:nvCxnSpPr>
        <p:spPr>
          <a:xfrm rot="5400000">
            <a:off x="4565650" y="-750035"/>
            <a:ext cx="12700" cy="7223760"/>
          </a:xfrm>
          <a:prstGeom prst="curvedConnector3">
            <a:avLst>
              <a:gd name="adj1" fmla="val 7799976"/>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536938B-470B-45D7-ACDE-CCFDEB682328}"/>
              </a:ext>
            </a:extLst>
          </p:cNvPr>
          <p:cNvSpPr/>
          <p:nvPr/>
        </p:nvSpPr>
        <p:spPr>
          <a:xfrm>
            <a:off x="3716057" y="3996745"/>
            <a:ext cx="1885673" cy="523220"/>
          </a:xfrm>
          <a:prstGeom prst="rect">
            <a:avLst/>
          </a:prstGeom>
        </p:spPr>
        <p:txBody>
          <a:bodyPr wrap="square">
            <a:spAutoFit/>
          </a:bodyPr>
          <a:lstStyle/>
          <a:p>
            <a:pPr algn="ctr"/>
            <a:r>
              <a:rPr lang="en-US" dirty="0">
                <a:solidFill>
                  <a:schemeClr val="bg1"/>
                </a:solidFill>
                <a:latin typeface="Karla" panose="020B0604020202020204" charset="0"/>
                <a:ea typeface="Karla" panose="020B0604020202020204" charset="0"/>
              </a:rPr>
              <a:t>Repeat until all lines of text seen</a:t>
            </a:r>
            <a:endParaRPr lang="en-US" dirty="0"/>
          </a:p>
        </p:txBody>
      </p:sp>
      <p:sp>
        <p:nvSpPr>
          <p:cNvPr id="33" name="Rectangle 32">
            <a:extLst>
              <a:ext uri="{FF2B5EF4-FFF2-40B4-BE49-F238E27FC236}">
                <a16:creationId xmlns:a16="http://schemas.microsoft.com/office/drawing/2014/main" id="{235DF9F5-2847-486F-8328-5FC75CDA76A4}"/>
              </a:ext>
            </a:extLst>
          </p:cNvPr>
          <p:cNvSpPr/>
          <p:nvPr/>
        </p:nvSpPr>
        <p:spPr>
          <a:xfrm>
            <a:off x="3886200" y="2102893"/>
            <a:ext cx="1371600" cy="758952"/>
          </a:xfrm>
          <a:prstGeom prst="rect">
            <a:avLst/>
          </a:prstGeom>
          <a:noFill/>
          <a:ln w="19050">
            <a:solidFill>
              <a:srgbClr val="009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Karla" panose="020B0604020202020204" charset="0"/>
                <a:ea typeface="Karla" panose="020B0604020202020204" charset="0"/>
              </a:rPr>
              <a:t>Show prediction to volunteers</a:t>
            </a:r>
          </a:p>
        </p:txBody>
      </p:sp>
      <p:cxnSp>
        <p:nvCxnSpPr>
          <p:cNvPr id="39" name="Straight Arrow Connector 38">
            <a:extLst>
              <a:ext uri="{FF2B5EF4-FFF2-40B4-BE49-F238E27FC236}">
                <a16:creationId xmlns:a16="http://schemas.microsoft.com/office/drawing/2014/main" id="{0088FEB4-1D8C-4655-A43F-9F1883CCF95F}"/>
              </a:ext>
            </a:extLst>
          </p:cNvPr>
          <p:cNvCxnSpPr>
            <a:cxnSpLocks/>
          </p:cNvCxnSpPr>
          <p:nvPr/>
        </p:nvCxnSpPr>
        <p:spPr>
          <a:xfrm>
            <a:off x="1645920" y="2482369"/>
            <a:ext cx="43434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AA963F-AB4D-4D65-BBE2-D154ACC2F17F}"/>
              </a:ext>
            </a:extLst>
          </p:cNvPr>
          <p:cNvCxnSpPr>
            <a:cxnSpLocks/>
          </p:cNvCxnSpPr>
          <p:nvPr/>
        </p:nvCxnSpPr>
        <p:spPr>
          <a:xfrm>
            <a:off x="3451860" y="2482369"/>
            <a:ext cx="43434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F6C242F-8D31-4C65-AA3E-AED51C50F3E5}"/>
              </a:ext>
            </a:extLst>
          </p:cNvPr>
          <p:cNvCxnSpPr>
            <a:cxnSpLocks/>
          </p:cNvCxnSpPr>
          <p:nvPr/>
        </p:nvCxnSpPr>
        <p:spPr>
          <a:xfrm>
            <a:off x="5257800" y="2482369"/>
            <a:ext cx="43434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ECD52BA-EB49-4F47-A778-4EAE400E2A34}"/>
              </a:ext>
            </a:extLst>
          </p:cNvPr>
          <p:cNvCxnSpPr>
            <a:cxnSpLocks/>
          </p:cNvCxnSpPr>
          <p:nvPr/>
        </p:nvCxnSpPr>
        <p:spPr>
          <a:xfrm>
            <a:off x="7063740" y="2482369"/>
            <a:ext cx="434340" cy="0"/>
          </a:xfrm>
          <a:prstGeom prst="straightConnector1">
            <a:avLst/>
          </a:prstGeom>
          <a:ln w="28575">
            <a:solidFill>
              <a:srgbClr val="00979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46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92C7-EA36-1944-8BFF-DADFDCC2B1CD}"/>
              </a:ext>
            </a:extLst>
          </p:cNvPr>
          <p:cNvSpPr>
            <a:spLocks noGrp="1"/>
          </p:cNvSpPr>
          <p:nvPr>
            <p:ph type="title"/>
          </p:nvPr>
        </p:nvSpPr>
        <p:spPr/>
        <p:txBody>
          <a:bodyPr/>
          <a:lstStyle/>
          <a:p>
            <a:r>
              <a:rPr lang="en-US" dirty="0"/>
              <a:t>Why the feedback loop?</a:t>
            </a:r>
          </a:p>
        </p:txBody>
      </p:sp>
      <p:sp>
        <p:nvSpPr>
          <p:cNvPr id="3" name="Text Placeholder 2">
            <a:extLst>
              <a:ext uri="{FF2B5EF4-FFF2-40B4-BE49-F238E27FC236}">
                <a16:creationId xmlns:a16="http://schemas.microsoft.com/office/drawing/2014/main" id="{6404EEFD-0945-3949-A886-39651A24B89A}"/>
              </a:ext>
            </a:extLst>
          </p:cNvPr>
          <p:cNvSpPr>
            <a:spLocks noGrp="1"/>
          </p:cNvSpPr>
          <p:nvPr>
            <p:ph type="body" idx="1"/>
          </p:nvPr>
        </p:nvSpPr>
        <p:spPr/>
        <p:txBody>
          <a:bodyPr/>
          <a:lstStyle/>
          <a:p>
            <a:pPr marL="488950" indent="-342900">
              <a:buFont typeface="+mj-lt"/>
              <a:buAutoNum type="arabicPeriod"/>
            </a:pPr>
            <a:r>
              <a:rPr lang="en-US" dirty="0"/>
              <a:t>Computers aren’t perfect</a:t>
            </a:r>
          </a:p>
          <a:p>
            <a:pPr marL="488950" indent="-342900">
              <a:buFont typeface="+mj-lt"/>
              <a:buAutoNum type="arabicPeriod"/>
            </a:pPr>
            <a:r>
              <a:rPr lang="en-US" dirty="0"/>
              <a:t>Humans are really good at certain types of pattern recognition</a:t>
            </a:r>
          </a:p>
          <a:p>
            <a:pPr marL="488950" indent="-342900">
              <a:buFont typeface="+mj-lt"/>
              <a:buAutoNum type="arabicPeriod"/>
            </a:pPr>
            <a:r>
              <a:rPr lang="en-US" dirty="0"/>
              <a:t>There are a lot of people!</a:t>
            </a:r>
          </a:p>
        </p:txBody>
      </p:sp>
    </p:spTree>
    <p:extLst>
      <p:ext uri="{BB962C8B-B14F-4D97-AF65-F5344CB8AC3E}">
        <p14:creationId xmlns:p14="http://schemas.microsoft.com/office/powerpoint/2010/main" val="418361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More Reading</a:t>
            </a:r>
            <a:endParaRPr dirty="0"/>
          </a:p>
        </p:txBody>
      </p:sp>
      <p:sp>
        <p:nvSpPr>
          <p:cNvPr id="3" name="Text Placeholder 2">
            <a:extLst>
              <a:ext uri="{FF2B5EF4-FFF2-40B4-BE49-F238E27FC236}">
                <a16:creationId xmlns:a16="http://schemas.microsoft.com/office/drawing/2014/main" id="{29EECEB7-E5C0-459E-84CB-3DBDC6C2545A}"/>
              </a:ext>
            </a:extLst>
          </p:cNvPr>
          <p:cNvSpPr>
            <a:spLocks noGrp="1"/>
          </p:cNvSpPr>
          <p:nvPr>
            <p:ph type="body" idx="1"/>
          </p:nvPr>
        </p:nvSpPr>
        <p:spPr/>
        <p:txBody>
          <a:bodyPr/>
          <a:lstStyle/>
          <a:p>
            <a:r>
              <a:rPr lang="en-US" dirty="0"/>
              <a:t>CTC Loss</a:t>
            </a:r>
          </a:p>
          <a:p>
            <a:pPr lvl="1">
              <a:spcBef>
                <a:spcPts val="0"/>
              </a:spcBef>
            </a:pPr>
            <a:r>
              <a:rPr lang="en-US" dirty="0"/>
              <a:t>https://</a:t>
            </a:r>
            <a:r>
              <a:rPr lang="en-US" dirty="0" err="1"/>
              <a:t>distill.pub</a:t>
            </a:r>
            <a:r>
              <a:rPr lang="en-US" dirty="0"/>
              <a:t>/2017/</a:t>
            </a:r>
            <a:r>
              <a:rPr lang="en-US" dirty="0" err="1"/>
              <a:t>ctc</a:t>
            </a:r>
            <a:r>
              <a:rPr lang="en-US" dirty="0"/>
              <a:t>/</a:t>
            </a:r>
          </a:p>
          <a:p>
            <a:r>
              <a:rPr lang="en-US" dirty="0"/>
              <a:t>CNNs</a:t>
            </a:r>
          </a:p>
          <a:p>
            <a:pPr lvl="1">
              <a:spcBef>
                <a:spcPts val="0"/>
              </a:spcBef>
            </a:pPr>
            <a:r>
              <a:rPr lang="en-US" dirty="0"/>
              <a:t>https://</a:t>
            </a:r>
            <a:r>
              <a:rPr lang="en-US" dirty="0" err="1"/>
              <a:t>developers.google.com</a:t>
            </a:r>
            <a:r>
              <a:rPr lang="en-US" dirty="0"/>
              <a:t>/machine-learning/</a:t>
            </a:r>
            <a:r>
              <a:rPr lang="en-US" dirty="0" err="1"/>
              <a:t>practica</a:t>
            </a:r>
            <a:r>
              <a:rPr lang="en-US" dirty="0"/>
              <a:t>/image-classification/convolutional-neural-networks</a:t>
            </a:r>
          </a:p>
          <a:p>
            <a:r>
              <a:rPr lang="en-US" dirty="0"/>
              <a:t>LSTMs</a:t>
            </a:r>
          </a:p>
          <a:p>
            <a:pPr lvl="1">
              <a:spcBef>
                <a:spcPts val="0"/>
              </a:spcBef>
            </a:pPr>
            <a:r>
              <a:rPr lang="en-US" dirty="0"/>
              <a:t>https://</a:t>
            </a:r>
            <a:r>
              <a:rPr lang="en-US" dirty="0" err="1"/>
              <a:t>colah.github.io</a:t>
            </a:r>
            <a:r>
              <a:rPr lang="en-US" dirty="0"/>
              <a:t>/posts/2015-08-Understanding-LSTMs/</a:t>
            </a:r>
          </a:p>
          <a:p>
            <a:r>
              <a:rPr lang="en-US" dirty="0"/>
              <a:t>Are RNNs going away?</a:t>
            </a:r>
          </a:p>
          <a:p>
            <a:pPr lvl="1">
              <a:spcBef>
                <a:spcPts val="0"/>
              </a:spcBef>
            </a:pPr>
            <a:r>
              <a:rPr lang="en-US" dirty="0"/>
              <a:t>https://</a:t>
            </a:r>
            <a:r>
              <a:rPr lang="en-US" dirty="0" err="1"/>
              <a:t>towardsdatascience.com</a:t>
            </a:r>
            <a:r>
              <a:rPr lang="en-US" dirty="0"/>
              <a:t>/the-fall-of-rnn-lstm-2d1594c74ce0</a:t>
            </a:r>
          </a:p>
        </p:txBody>
      </p:sp>
    </p:spTree>
    <p:extLst>
      <p:ext uri="{BB962C8B-B14F-4D97-AF65-F5344CB8AC3E}">
        <p14:creationId xmlns:p14="http://schemas.microsoft.com/office/powerpoint/2010/main" val="4154866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References</a:t>
            </a:r>
            <a:endParaRPr dirty="0"/>
          </a:p>
        </p:txBody>
      </p:sp>
      <p:sp>
        <p:nvSpPr>
          <p:cNvPr id="3" name="Text Placeholder 2">
            <a:extLst>
              <a:ext uri="{FF2B5EF4-FFF2-40B4-BE49-F238E27FC236}">
                <a16:creationId xmlns:a16="http://schemas.microsoft.com/office/drawing/2014/main" id="{29EECEB7-E5C0-459E-84CB-3DBDC6C2545A}"/>
              </a:ext>
            </a:extLst>
          </p:cNvPr>
          <p:cNvSpPr>
            <a:spLocks noGrp="1"/>
          </p:cNvSpPr>
          <p:nvPr>
            <p:ph type="body" idx="1"/>
          </p:nvPr>
        </p:nvSpPr>
        <p:spPr/>
        <p:txBody>
          <a:bodyPr/>
          <a:lstStyle/>
          <a:p>
            <a:pPr marL="146050" indent="0">
              <a:buNone/>
            </a:pPr>
            <a:r>
              <a:rPr lang="en-US" sz="1400" dirty="0"/>
              <a:t>[1] U.-V. Marti and H. </a:t>
            </a:r>
            <a:r>
              <a:rPr lang="en-US" sz="1400" dirty="0" err="1"/>
              <a:t>Bunke</a:t>
            </a:r>
            <a:r>
              <a:rPr lang="en-US" sz="1400" dirty="0"/>
              <a:t>, “The IAM-database: an English sentence database for offline handwriting recognition,” </a:t>
            </a:r>
            <a:r>
              <a:rPr lang="en-US" sz="1400" i="1" dirty="0"/>
              <a:t>IJDAR</a:t>
            </a:r>
            <a:r>
              <a:rPr lang="en-US" sz="1400" dirty="0"/>
              <a:t>, vol. 5, no. 1, pp. 39–46, Nov. 2002.</a:t>
            </a:r>
          </a:p>
          <a:p>
            <a:pPr marL="146050" indent="0">
              <a:buNone/>
            </a:pPr>
            <a:r>
              <a:rPr lang="en-US" sz="1400" dirty="0"/>
              <a:t>[2] B. Gatos </a:t>
            </a:r>
            <a:r>
              <a:rPr lang="en-US" sz="1400" i="1" dirty="0"/>
              <a:t>et al.</a:t>
            </a:r>
            <a:r>
              <a:rPr lang="en-US" sz="1400" dirty="0"/>
              <a:t>, “Ground-Truth Production in the </a:t>
            </a:r>
            <a:r>
              <a:rPr lang="en-US" sz="1400" dirty="0" err="1"/>
              <a:t>Transcriptorium</a:t>
            </a:r>
            <a:r>
              <a:rPr lang="en-US" sz="1400" dirty="0"/>
              <a:t> Project,” in </a:t>
            </a:r>
            <a:r>
              <a:rPr lang="en-US" sz="1400" i="1" dirty="0"/>
              <a:t>2014 11th IAPR International Workshop on Document Analysis Systems</a:t>
            </a:r>
            <a:r>
              <a:rPr lang="en-US" sz="1400" dirty="0"/>
              <a:t>, 2014, pp. 237–241.</a:t>
            </a:r>
          </a:p>
          <a:p>
            <a:pPr marL="146050" indent="0">
              <a:buNone/>
            </a:pPr>
            <a:r>
              <a:rPr lang="en-US" sz="1400" dirty="0"/>
              <a:t>[3] J. A. Sánchez, V. Romero, A. H. </a:t>
            </a:r>
            <a:r>
              <a:rPr lang="en-US" sz="1400" dirty="0" err="1"/>
              <a:t>Toselli</a:t>
            </a:r>
            <a:r>
              <a:rPr lang="en-US" sz="1400" dirty="0"/>
              <a:t>, and E. Vidal, “ICFHR2014 Competition on Handwritten Text Recognition on </a:t>
            </a:r>
            <a:r>
              <a:rPr lang="en-US" sz="1400" dirty="0" err="1"/>
              <a:t>Transcriptorium</a:t>
            </a:r>
            <a:r>
              <a:rPr lang="en-US" sz="1400" dirty="0"/>
              <a:t> Datasets (</a:t>
            </a:r>
            <a:r>
              <a:rPr lang="en-US" sz="1400" dirty="0" err="1"/>
              <a:t>HTRtS</a:t>
            </a:r>
            <a:r>
              <a:rPr lang="en-US" sz="1400" dirty="0"/>
              <a:t>),” in </a:t>
            </a:r>
            <a:r>
              <a:rPr lang="en-US" sz="1400" i="1" dirty="0"/>
              <a:t>2014 14th International Conference on Frontiers in Handwriting Recognition</a:t>
            </a:r>
            <a:r>
              <a:rPr lang="en-US" sz="1400" dirty="0"/>
              <a:t>, 2014, pp. 785–790.</a:t>
            </a:r>
          </a:p>
          <a:p>
            <a:pPr marL="146050" indent="0">
              <a:buNone/>
            </a:pPr>
            <a:endParaRPr lang="en-US" dirty="0"/>
          </a:p>
        </p:txBody>
      </p:sp>
    </p:spTree>
    <p:extLst>
      <p:ext uri="{BB962C8B-B14F-4D97-AF65-F5344CB8AC3E}">
        <p14:creationId xmlns:p14="http://schemas.microsoft.com/office/powerpoint/2010/main" val="2537095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Acknowledgments</a:t>
            </a:r>
            <a:endParaRPr dirty="0"/>
          </a:p>
        </p:txBody>
      </p:sp>
      <p:sp>
        <p:nvSpPr>
          <p:cNvPr id="3" name="Text Placeholder 2">
            <a:extLst>
              <a:ext uri="{FF2B5EF4-FFF2-40B4-BE49-F238E27FC236}">
                <a16:creationId xmlns:a16="http://schemas.microsoft.com/office/drawing/2014/main" id="{29EECEB7-E5C0-459E-84CB-3DBDC6C2545A}"/>
              </a:ext>
            </a:extLst>
          </p:cNvPr>
          <p:cNvSpPr>
            <a:spLocks noGrp="1"/>
          </p:cNvSpPr>
          <p:nvPr>
            <p:ph type="body" idx="1"/>
          </p:nvPr>
        </p:nvSpPr>
        <p:spPr/>
        <p:txBody>
          <a:bodyPr/>
          <a:lstStyle/>
          <a:p>
            <a:pPr marL="146050" indent="0">
              <a:buNone/>
            </a:pPr>
            <a:r>
              <a:rPr lang="en-US" sz="1400" dirty="0"/>
              <a:t>I would like to thank my advisor Lucy Fortson as well as Darryl Wright, Hugh Dickinson, Michael Laraia, Andrea </a:t>
            </a:r>
            <a:r>
              <a:rPr lang="en-US" sz="1400" dirty="0" err="1"/>
              <a:t>Simenstad</a:t>
            </a:r>
            <a:r>
              <a:rPr lang="en-US" sz="1400" dirty="0"/>
              <a:t>, Marco Willi, and Samantha </a:t>
            </a:r>
            <a:r>
              <a:rPr lang="en-US" sz="1400" dirty="0" err="1"/>
              <a:t>Blickhan</a:t>
            </a:r>
            <a:r>
              <a:rPr lang="en-US" sz="1400" dirty="0"/>
              <a:t> for their specific feedback on various elements of this project. I would also like to thank the Zooniverse team as a whole for their resources and support throughout this project.</a:t>
            </a:r>
          </a:p>
          <a:p>
            <a:pPr marL="146050" lvl="0" indent="0">
              <a:buNone/>
            </a:pPr>
            <a:endParaRPr lang="en-US" sz="1400" dirty="0"/>
          </a:p>
          <a:p>
            <a:pPr marL="146050" lvl="0" indent="0">
              <a:buNone/>
            </a:pPr>
            <a:r>
              <a:rPr lang="en-US" sz="1400" dirty="0"/>
              <a:t>The University of Minnesota Zooniverse Team is partially supported by NSF IIS 1619177. Financial support for portions of this research come from the University of Minnesota’s Digital Arts Sciences and Humanities Program</a:t>
            </a:r>
          </a:p>
          <a:p>
            <a:pPr marL="146050" indent="0">
              <a:buNone/>
            </a:pPr>
            <a:endParaRPr lang="en-US" dirty="0"/>
          </a:p>
        </p:txBody>
      </p:sp>
    </p:spTree>
    <p:extLst>
      <p:ext uri="{BB962C8B-B14F-4D97-AF65-F5344CB8AC3E}">
        <p14:creationId xmlns:p14="http://schemas.microsoft.com/office/powerpoint/2010/main" val="2799515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6" name="Shape 132">
            <a:extLst>
              <a:ext uri="{FF2B5EF4-FFF2-40B4-BE49-F238E27FC236}">
                <a16:creationId xmlns:a16="http://schemas.microsoft.com/office/drawing/2014/main" id="{7BE6A1DD-908E-4A10-8851-29FA2C0506D6}"/>
              </a:ext>
            </a:extLst>
          </p:cNvPr>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000" dirty="0">
                <a:solidFill>
                  <a:schemeClr val="bg1"/>
                </a:solidFill>
              </a:rPr>
              <a:t>Thank you!</a:t>
            </a:r>
            <a:endParaRPr sz="4000"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6" name="Shape 132">
            <a:extLst>
              <a:ext uri="{FF2B5EF4-FFF2-40B4-BE49-F238E27FC236}">
                <a16:creationId xmlns:a16="http://schemas.microsoft.com/office/drawing/2014/main" id="{7BE6A1DD-908E-4A10-8851-29FA2C0506D6}"/>
              </a:ext>
            </a:extLst>
          </p:cNvPr>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000" dirty="0">
                <a:solidFill>
                  <a:schemeClr val="bg1"/>
                </a:solidFill>
              </a:rPr>
              <a:t>Questions?</a:t>
            </a:r>
            <a:endParaRPr sz="4000" dirty="0">
              <a:solidFill>
                <a:schemeClr val="bg1"/>
              </a:solidFill>
            </a:endParaRPr>
          </a:p>
        </p:txBody>
      </p:sp>
    </p:spTree>
    <p:extLst>
      <p:ext uri="{BB962C8B-B14F-4D97-AF65-F5344CB8AC3E}">
        <p14:creationId xmlns:p14="http://schemas.microsoft.com/office/powerpoint/2010/main" val="1505452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6" name="Shape 132">
            <a:extLst>
              <a:ext uri="{FF2B5EF4-FFF2-40B4-BE49-F238E27FC236}">
                <a16:creationId xmlns:a16="http://schemas.microsoft.com/office/drawing/2014/main" id="{7BE6A1DD-908E-4A10-8851-29FA2C0506D6}"/>
              </a:ext>
            </a:extLst>
          </p:cNvPr>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r>
              <a:rPr lang="en-US" sz="4000" dirty="0">
                <a:solidFill>
                  <a:schemeClr val="bg1"/>
                </a:solidFill>
              </a:rPr>
              <a:t>Interactive session</a:t>
            </a:r>
            <a:endParaRPr sz="4000" dirty="0">
              <a:solidFill>
                <a:schemeClr val="bg1"/>
              </a:solidFill>
            </a:endParaRPr>
          </a:p>
        </p:txBody>
      </p:sp>
    </p:spTree>
    <p:extLst>
      <p:ext uri="{BB962C8B-B14F-4D97-AF65-F5344CB8AC3E}">
        <p14:creationId xmlns:p14="http://schemas.microsoft.com/office/powerpoint/2010/main" val="235181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r>
              <a:rPr lang="en-US" dirty="0"/>
              <a:t>Interactive session</a:t>
            </a:r>
          </a:p>
        </p:txBody>
      </p:sp>
      <p:sp>
        <p:nvSpPr>
          <p:cNvPr id="3" name="Text Placeholder 2">
            <a:extLst>
              <a:ext uri="{FF2B5EF4-FFF2-40B4-BE49-F238E27FC236}">
                <a16:creationId xmlns:a16="http://schemas.microsoft.com/office/drawing/2014/main" id="{29EECEB7-E5C0-459E-84CB-3DBDC6C2545A}"/>
              </a:ext>
            </a:extLst>
          </p:cNvPr>
          <p:cNvSpPr>
            <a:spLocks noGrp="1"/>
          </p:cNvSpPr>
          <p:nvPr>
            <p:ph type="body" idx="1"/>
          </p:nvPr>
        </p:nvSpPr>
        <p:spPr/>
        <p:txBody>
          <a:bodyPr/>
          <a:lstStyle/>
          <a:p>
            <a:r>
              <a:rPr lang="en-US" sz="1400" dirty="0"/>
              <a:t>Code for interactive session:</a:t>
            </a:r>
          </a:p>
          <a:p>
            <a:pPr lvl="1">
              <a:lnSpc>
                <a:spcPct val="114999"/>
              </a:lnSpc>
              <a:spcBef>
                <a:spcPts val="0"/>
              </a:spcBef>
            </a:pPr>
            <a:r>
              <a:rPr lang="en-US" sz="1200" dirty="0"/>
              <a:t>https://github.com/danhan52/teaching_and_learning/handwriting_recognition_meetup</a:t>
            </a:r>
          </a:p>
          <a:p>
            <a:pPr>
              <a:lnSpc>
                <a:spcPct val="114999"/>
              </a:lnSpc>
            </a:pPr>
            <a:r>
              <a:rPr lang="en-US" sz="1400" dirty="0"/>
              <a:t>All text recognition work:</a:t>
            </a:r>
          </a:p>
          <a:p>
            <a:pPr lvl="1">
              <a:lnSpc>
                <a:spcPct val="114999"/>
              </a:lnSpc>
              <a:spcBef>
                <a:spcPts val="0"/>
              </a:spcBef>
            </a:pPr>
            <a:r>
              <a:rPr lang="en-US" sz="1200" dirty="0"/>
              <a:t>https://github.com/danhan52/text_recognition</a:t>
            </a:r>
          </a:p>
          <a:p>
            <a:pPr marL="146050" indent="0">
              <a:buNone/>
            </a:pPr>
            <a:endParaRPr lang="en-US" dirty="0"/>
          </a:p>
        </p:txBody>
      </p:sp>
    </p:spTree>
    <p:extLst>
      <p:ext uri="{BB962C8B-B14F-4D97-AF65-F5344CB8AC3E}">
        <p14:creationId xmlns:p14="http://schemas.microsoft.com/office/powerpoint/2010/main" val="1100541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C699-E1C7-4093-8636-A97E141F693E}"/>
              </a:ext>
            </a:extLst>
          </p:cNvPr>
          <p:cNvSpPr>
            <a:spLocks noGrp="1"/>
          </p:cNvSpPr>
          <p:nvPr>
            <p:ph type="title"/>
          </p:nvPr>
        </p:nvSpPr>
        <p:spPr/>
        <p:txBody>
          <a:bodyPr/>
          <a:lstStyle/>
          <a:p>
            <a:r>
              <a:rPr lang="en-US" dirty="0"/>
              <a:t>About </a:t>
            </a:r>
            <a:r>
              <a:rPr lang="en-US" dirty="0" err="1"/>
              <a:t>Zooniverse</a:t>
            </a:r>
          </a:p>
        </p:txBody>
      </p:sp>
      <p:sp>
        <p:nvSpPr>
          <p:cNvPr id="3" name="Text Placeholder 2">
            <a:extLst>
              <a:ext uri="{FF2B5EF4-FFF2-40B4-BE49-F238E27FC236}">
                <a16:creationId xmlns:a16="http://schemas.microsoft.com/office/drawing/2014/main" id="{4C3D2053-8F0E-4645-8628-B5250CF25153}"/>
              </a:ext>
            </a:extLst>
          </p:cNvPr>
          <p:cNvSpPr>
            <a:spLocks noGrp="1"/>
          </p:cNvSpPr>
          <p:nvPr>
            <p:ph type="body" idx="1"/>
          </p:nvPr>
        </p:nvSpPr>
        <p:spPr>
          <a:xfrm>
            <a:off x="729450" y="2078875"/>
            <a:ext cx="3920788" cy="2261100"/>
          </a:xfrm>
        </p:spPr>
        <p:txBody>
          <a:bodyPr/>
          <a:lstStyle/>
          <a:p>
            <a:r>
              <a:rPr lang="en-US" dirty="0"/>
              <a:t>Crowdsourcing platform for researchers</a:t>
            </a:r>
          </a:p>
          <a:p>
            <a:pPr>
              <a:lnSpc>
                <a:spcPct val="114999"/>
              </a:lnSpc>
            </a:pPr>
            <a:r>
              <a:rPr lang="en-US" dirty="0"/>
              <a:t>Projects in many subject areas</a:t>
            </a:r>
          </a:p>
          <a:p>
            <a:pPr lvl="1">
              <a:lnSpc>
                <a:spcPct val="114999"/>
              </a:lnSpc>
              <a:spcBef>
                <a:spcPts val="0"/>
              </a:spcBef>
            </a:pPr>
            <a:r>
              <a:rPr lang="en-US" dirty="0"/>
              <a:t>Astronomy</a:t>
            </a:r>
          </a:p>
          <a:p>
            <a:pPr lvl="1">
              <a:lnSpc>
                <a:spcPct val="114999"/>
              </a:lnSpc>
              <a:spcBef>
                <a:spcPts val="0"/>
              </a:spcBef>
              <a:buSzPts val="1300"/>
            </a:pPr>
            <a:r>
              <a:rPr lang="en-US" dirty="0"/>
              <a:t>Biology</a:t>
            </a:r>
          </a:p>
          <a:p>
            <a:pPr lvl="1">
              <a:lnSpc>
                <a:spcPct val="114999"/>
              </a:lnSpc>
              <a:spcBef>
                <a:spcPts val="0"/>
              </a:spcBef>
              <a:buSzPts val="1300"/>
            </a:pPr>
            <a:r>
              <a:rPr lang="en-US" dirty="0"/>
              <a:t>History</a:t>
            </a:r>
          </a:p>
          <a:p>
            <a:pPr lvl="1">
              <a:lnSpc>
                <a:spcPct val="114999"/>
              </a:lnSpc>
              <a:spcBef>
                <a:spcPts val="0"/>
              </a:spcBef>
              <a:buSzPts val="1300"/>
            </a:pPr>
            <a:r>
              <a:rPr lang="en-US" dirty="0"/>
              <a:t>Disaster relief</a:t>
            </a:r>
          </a:p>
          <a:p>
            <a:pPr>
              <a:lnSpc>
                <a:spcPct val="114999"/>
              </a:lnSpc>
            </a:pPr>
            <a:r>
              <a:rPr lang="en-US" dirty="0"/>
              <a:t>Currently working on a spinoff company</a:t>
            </a:r>
          </a:p>
          <a:p>
            <a:pPr lvl="1">
              <a:lnSpc>
                <a:spcPct val="114999"/>
              </a:lnSpc>
              <a:spcBef>
                <a:spcPts val="0"/>
              </a:spcBef>
            </a:pPr>
            <a:r>
              <a:rPr lang="en-US" dirty="0"/>
              <a:t>1715 Labs</a:t>
            </a:r>
          </a:p>
          <a:p>
            <a:pPr lvl="1">
              <a:lnSpc>
                <a:spcPct val="114999"/>
              </a:lnSpc>
              <a:spcBef>
                <a:spcPts val="0"/>
              </a:spcBef>
            </a:pPr>
            <a:r>
              <a:rPr lang="en-US" dirty="0"/>
              <a:t>UI on top of Amazon Mechanical Turk</a:t>
            </a:r>
          </a:p>
        </p:txBody>
      </p:sp>
      <p:pic>
        <p:nvPicPr>
          <p:cNvPr id="4" name="Picture 4" descr="A picture containing photo, different&#10;&#10;Description generated with very high confidence">
            <a:extLst>
              <a:ext uri="{FF2B5EF4-FFF2-40B4-BE49-F238E27FC236}">
                <a16:creationId xmlns:a16="http://schemas.microsoft.com/office/drawing/2014/main" id="{14A7F348-CD62-43A2-859D-2D0ED8D54177}"/>
              </a:ext>
            </a:extLst>
          </p:cNvPr>
          <p:cNvPicPr>
            <a:picLocks noChangeAspect="1"/>
          </p:cNvPicPr>
          <p:nvPr/>
        </p:nvPicPr>
        <p:blipFill>
          <a:blip r:embed="rId2"/>
          <a:stretch>
            <a:fillRect/>
          </a:stretch>
        </p:blipFill>
        <p:spPr>
          <a:xfrm>
            <a:off x="4649086" y="1178516"/>
            <a:ext cx="4351373" cy="3225060"/>
          </a:xfrm>
          <a:prstGeom prst="rect">
            <a:avLst/>
          </a:prstGeom>
        </p:spPr>
      </p:pic>
    </p:spTree>
    <p:extLst>
      <p:ext uri="{BB962C8B-B14F-4D97-AF65-F5344CB8AC3E}">
        <p14:creationId xmlns:p14="http://schemas.microsoft.com/office/powerpoint/2010/main" val="315987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What is transcription?</a:t>
            </a:r>
            <a:endParaRPr dirty="0"/>
          </a:p>
        </p:txBody>
      </p:sp>
      <p:sp>
        <p:nvSpPr>
          <p:cNvPr id="127" name="Shape 127"/>
          <p:cNvSpPr txBox="1"/>
          <p:nvPr/>
        </p:nvSpPr>
        <p:spPr>
          <a:xfrm>
            <a:off x="729450" y="3172900"/>
            <a:ext cx="4663800" cy="1147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600"/>
              </a:spcAft>
              <a:buNone/>
            </a:pPr>
            <a:endParaRPr dirty="0">
              <a:solidFill>
                <a:schemeClr val="lt1"/>
              </a:solidFill>
              <a:latin typeface="Karla"/>
              <a:ea typeface="Karla"/>
              <a:cs typeface="Karla"/>
              <a:sym typeface="Karla"/>
            </a:endParaRPr>
          </a:p>
        </p:txBody>
      </p:sp>
    </p:spTree>
    <p:extLst>
      <p:ext uri="{BB962C8B-B14F-4D97-AF65-F5344CB8AC3E}">
        <p14:creationId xmlns:p14="http://schemas.microsoft.com/office/powerpoint/2010/main" val="228007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What is transcription?</a:t>
            </a:r>
            <a:endParaRPr dirty="0"/>
          </a:p>
        </p:txBody>
      </p:sp>
      <p:sp>
        <p:nvSpPr>
          <p:cNvPr id="138" name="Shape 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285750" indent="-285750">
              <a:spcAft>
                <a:spcPts val="1600"/>
              </a:spcAft>
            </a:pPr>
            <a:r>
              <a:rPr lang="en-US" sz="1600" dirty="0"/>
              <a:t>The process of converting physical documents into machine readable text.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6" name="TextBox 5">
            <a:extLst>
              <a:ext uri="{FF2B5EF4-FFF2-40B4-BE49-F238E27FC236}">
                <a16:creationId xmlns:a16="http://schemas.microsoft.com/office/drawing/2014/main" id="{8C081B96-B24B-45E5-A7A7-B60D0F5B0C79}"/>
              </a:ext>
            </a:extLst>
          </p:cNvPr>
          <p:cNvSpPr txBox="1"/>
          <p:nvPr/>
        </p:nvSpPr>
        <p:spPr>
          <a:xfrm>
            <a:off x="5361362" y="863590"/>
            <a:ext cx="3251695" cy="3416320"/>
          </a:xfrm>
          <a:prstGeom prst="rect">
            <a:avLst/>
          </a:prstGeom>
          <a:noFill/>
          <a:ln w="38100">
            <a:solidFill>
              <a:srgbClr val="00979D"/>
            </a:solidFill>
          </a:ln>
        </p:spPr>
        <p:txBody>
          <a:bodyPr wrap="square" rtlCol="0">
            <a:spAutoFit/>
          </a:bodyPr>
          <a:lstStyle/>
          <a:p>
            <a:endParaRPr lang="en-US" sz="900" dirty="0">
              <a:solidFill>
                <a:schemeClr val="bg1"/>
              </a:solidFill>
              <a:latin typeface="Karla" panose="020B0604020202020204" charset="0"/>
              <a:ea typeface="Karla" panose="020B0604020202020204" charset="0"/>
            </a:endParaRPr>
          </a:p>
          <a:p>
            <a:r>
              <a:rPr lang="en-US" sz="900" dirty="0">
                <a:solidFill>
                  <a:schemeClr val="bg1"/>
                </a:solidFill>
                <a:latin typeface="Karla" panose="020B0604020202020204" charset="0"/>
                <a:ea typeface="Karla" panose="020B0604020202020204" charset="0"/>
              </a:rPr>
              <a:t>S. 3. Functions.</a:t>
            </a:r>
          </a:p>
          <a:p>
            <a:r>
              <a:rPr lang="en-US" sz="900" dirty="0">
                <a:solidFill>
                  <a:schemeClr val="bg1"/>
                </a:solidFill>
                <a:latin typeface="Karla" panose="020B0604020202020204" charset="0"/>
                <a:ea typeface="Karla" panose="020B0604020202020204" charset="0"/>
              </a:rPr>
              <a:t>Art. 1. The functions exercised by Quasi-Jurors</a:t>
            </a:r>
          </a:p>
          <a:p>
            <a:r>
              <a:rPr lang="en-US" sz="900" dirty="0">
                <a:solidFill>
                  <a:schemeClr val="bg1"/>
                </a:solidFill>
                <a:latin typeface="Karla" panose="020B0604020202020204" charset="0"/>
                <a:ea typeface="Karla" panose="020B0604020202020204" charset="0"/>
              </a:rPr>
              <a:t>are as follows. _ </a:t>
            </a:r>
          </a:p>
          <a:p>
            <a:r>
              <a:rPr lang="en-US" sz="900" dirty="0">
                <a:solidFill>
                  <a:schemeClr val="bg1"/>
                </a:solidFill>
                <a:latin typeface="Karla" panose="020B0604020202020204" charset="0"/>
                <a:ea typeface="Karla" panose="020B0604020202020204" charset="0"/>
              </a:rPr>
              <a:t>1. Exercised by each of them in his individual</a:t>
            </a:r>
          </a:p>
          <a:p>
            <a:r>
              <a:rPr lang="en-US" sz="900" dirty="0">
                <a:solidFill>
                  <a:schemeClr val="bg1"/>
                </a:solidFill>
                <a:latin typeface="Karla" panose="020B0604020202020204" charset="0"/>
                <a:ea typeface="Karla" panose="020B0604020202020204" charset="0"/>
              </a:rPr>
              <a:t>capacity are. as per Ch. XI. S. 1. the auditive. 2. the</a:t>
            </a:r>
          </a:p>
          <a:p>
            <a:r>
              <a:rPr lang="en-US" sz="900" dirty="0" err="1">
                <a:solidFill>
                  <a:schemeClr val="bg1"/>
                </a:solidFill>
                <a:latin typeface="Karla" panose="020B0604020202020204" charset="0"/>
                <a:ea typeface="Karla" panose="020B0604020202020204" charset="0"/>
              </a:rPr>
              <a:t>lective</a:t>
            </a:r>
            <a:r>
              <a:rPr lang="en-US" sz="900" dirty="0">
                <a:solidFill>
                  <a:schemeClr val="bg1"/>
                </a:solidFill>
                <a:latin typeface="Karla" panose="020B0604020202020204" charset="0"/>
                <a:ea typeface="Karla" panose="020B0604020202020204" charset="0"/>
              </a:rPr>
              <a:t>. 3. the inspective. 4 the interrogative.  5. the</a:t>
            </a:r>
          </a:p>
          <a:p>
            <a:r>
              <a:rPr lang="en-US" sz="900" dirty="0">
                <a:solidFill>
                  <a:schemeClr val="bg1"/>
                </a:solidFill>
                <a:latin typeface="Karla" panose="020B0604020202020204" charset="0"/>
                <a:ea typeface="Karla" panose="020B0604020202020204" charset="0"/>
              </a:rPr>
              <a:t>commentative.</a:t>
            </a:r>
          </a:p>
          <a:p>
            <a:r>
              <a:rPr lang="en-US" sz="900" dirty="0">
                <a:solidFill>
                  <a:schemeClr val="bg1"/>
                </a:solidFill>
                <a:latin typeface="Karla" panose="020B0604020202020204" charset="0"/>
                <a:ea typeface="Karla" panose="020B0604020202020204" charset="0"/>
              </a:rPr>
              <a:t>Art. 2. Exercised by them no otherwise. than in a</a:t>
            </a:r>
          </a:p>
          <a:p>
            <a:r>
              <a:rPr lang="en-US" sz="900" dirty="0">
                <a:solidFill>
                  <a:schemeClr val="bg1"/>
                </a:solidFill>
                <a:latin typeface="Karla" panose="020B0604020202020204" charset="0"/>
                <a:ea typeface="Karla" panose="020B0604020202020204" charset="0"/>
              </a:rPr>
              <a:t>body are. 1. the </a:t>
            </a:r>
            <a:r>
              <a:rPr lang="en-US" sz="900" dirty="0" err="1">
                <a:solidFill>
                  <a:schemeClr val="bg1"/>
                </a:solidFill>
                <a:latin typeface="Karla" panose="020B0604020202020204" charset="0"/>
                <a:ea typeface="Karla" panose="020B0604020202020204" charset="0"/>
              </a:rPr>
              <a:t>apinative</a:t>
            </a:r>
            <a:r>
              <a:rPr lang="en-US" sz="900" dirty="0">
                <a:solidFill>
                  <a:schemeClr val="bg1"/>
                </a:solidFill>
                <a:latin typeface="Karla" panose="020B0604020202020204" charset="0"/>
                <a:ea typeface="Karla" panose="020B0604020202020204" charset="0"/>
              </a:rPr>
              <a:t>. 2 the appeal licensing.</a:t>
            </a:r>
          </a:p>
          <a:p>
            <a:r>
              <a:rPr lang="en-US" sz="900" dirty="0">
                <a:solidFill>
                  <a:schemeClr val="bg1"/>
                </a:solidFill>
                <a:latin typeface="Karla" panose="020B0604020202020204" charset="0"/>
                <a:ea typeface="Karla" panose="020B0604020202020204" charset="0"/>
              </a:rPr>
              <a:t>Art. 3. Shared with the Judge by the Quasi Ju-</a:t>
            </a:r>
          </a:p>
          <a:p>
            <a:r>
              <a:rPr lang="en-US" sz="900" dirty="0" err="1">
                <a:solidFill>
                  <a:schemeClr val="bg1"/>
                </a:solidFill>
                <a:latin typeface="Karla" panose="020B0604020202020204" charset="0"/>
                <a:ea typeface="Karla" panose="020B0604020202020204" charset="0"/>
              </a:rPr>
              <a:t>ry</a:t>
            </a:r>
            <a:r>
              <a:rPr lang="en-US" sz="900" dirty="0">
                <a:solidFill>
                  <a:schemeClr val="bg1"/>
                </a:solidFill>
                <a:latin typeface="Karla" panose="020B0604020202020204" charset="0"/>
                <a:ea typeface="Karla" panose="020B0604020202020204" charset="0"/>
              </a:rPr>
              <a:t> in a body is the </a:t>
            </a:r>
            <a:r>
              <a:rPr lang="en-US" sz="900" dirty="0" err="1">
                <a:solidFill>
                  <a:schemeClr val="bg1"/>
                </a:solidFill>
                <a:latin typeface="Karla" panose="020B0604020202020204" charset="0"/>
                <a:ea typeface="Karla" panose="020B0604020202020204" charset="0"/>
              </a:rPr>
              <a:t>apinative</a:t>
            </a:r>
            <a:r>
              <a:rPr lang="en-US" sz="900" dirty="0">
                <a:solidFill>
                  <a:schemeClr val="bg1"/>
                </a:solidFill>
                <a:latin typeface="Karla" panose="020B0604020202020204" charset="0"/>
                <a:ea typeface="Karla" panose="020B0604020202020204" charset="0"/>
              </a:rPr>
              <a:t>.  not shared with him</a:t>
            </a:r>
          </a:p>
          <a:p>
            <a:r>
              <a:rPr lang="en-US" sz="900" dirty="0">
                <a:solidFill>
                  <a:schemeClr val="bg1"/>
                </a:solidFill>
                <a:latin typeface="Karla" panose="020B0604020202020204" charset="0"/>
                <a:ea typeface="Karla" panose="020B0604020202020204" charset="0"/>
              </a:rPr>
              <a:t>is the imperative.</a:t>
            </a:r>
          </a:p>
          <a:p>
            <a:r>
              <a:rPr lang="en-US" sz="900" dirty="0">
                <a:solidFill>
                  <a:schemeClr val="bg1"/>
                </a:solidFill>
                <a:latin typeface="Karla" panose="020B0604020202020204" charset="0"/>
                <a:ea typeface="Karla" panose="020B0604020202020204" charset="0"/>
              </a:rPr>
              <a:t>Art. 4. I. Auditive function. In the exercise of</a:t>
            </a:r>
          </a:p>
          <a:p>
            <a:r>
              <a:rPr lang="en-US" sz="900" dirty="0">
                <a:solidFill>
                  <a:schemeClr val="bg1"/>
                </a:solidFill>
                <a:latin typeface="Karla" panose="020B0604020202020204" charset="0"/>
                <a:ea typeface="Karla" panose="020B0604020202020204" charset="0"/>
              </a:rPr>
              <a:t>this function they have at the same time with the</a:t>
            </a:r>
          </a:p>
          <a:p>
            <a:r>
              <a:rPr lang="en-US" sz="900" dirty="0">
                <a:solidFill>
                  <a:schemeClr val="bg1"/>
                </a:solidFill>
                <a:latin typeface="Karla" panose="020B0604020202020204" charset="0"/>
                <a:ea typeface="Karla" panose="020B0604020202020204" charset="0"/>
              </a:rPr>
              <a:t>Judge. the hearing of such discourses. as being utter</a:t>
            </a:r>
          </a:p>
          <a:p>
            <a:r>
              <a:rPr lang="en-US" sz="900" dirty="0">
                <a:solidFill>
                  <a:schemeClr val="bg1"/>
                </a:solidFill>
                <a:latin typeface="Karla" panose="020B0604020202020204" charset="0"/>
                <a:ea typeface="Karla" panose="020B0604020202020204" charset="0"/>
              </a:rPr>
              <a:t>ed in the Judicial theatre. are capable of </a:t>
            </a:r>
            <a:r>
              <a:rPr lang="en-US" sz="900" dirty="0" err="1">
                <a:solidFill>
                  <a:schemeClr val="bg1"/>
                </a:solidFill>
                <a:latin typeface="Karla" panose="020B0604020202020204" charset="0"/>
                <a:ea typeface="Karla" panose="020B0604020202020204" charset="0"/>
              </a:rPr>
              <a:t>contri</a:t>
            </a:r>
            <a:r>
              <a:rPr lang="en-US" sz="900" dirty="0">
                <a:solidFill>
                  <a:schemeClr val="bg1"/>
                </a:solidFill>
                <a:latin typeface="Karla" panose="020B0604020202020204" charset="0"/>
                <a:ea typeface="Karla" panose="020B0604020202020204" charset="0"/>
              </a:rPr>
              <a:t>-</a:t>
            </a:r>
          </a:p>
          <a:p>
            <a:r>
              <a:rPr lang="en-US" sz="900" dirty="0">
                <a:solidFill>
                  <a:schemeClr val="bg1"/>
                </a:solidFill>
                <a:latin typeface="Karla" panose="020B0604020202020204" charset="0"/>
                <a:ea typeface="Karla" panose="020B0604020202020204" charset="0"/>
              </a:rPr>
              <a:t>-</a:t>
            </a:r>
            <a:r>
              <a:rPr lang="en-US" sz="900" dirty="0" err="1">
                <a:solidFill>
                  <a:schemeClr val="bg1"/>
                </a:solidFill>
                <a:latin typeface="Karla" panose="020B0604020202020204" charset="0"/>
                <a:ea typeface="Karla" panose="020B0604020202020204" charset="0"/>
              </a:rPr>
              <a:t>buting</a:t>
            </a:r>
            <a:r>
              <a:rPr lang="en-US" sz="900" dirty="0">
                <a:solidFill>
                  <a:schemeClr val="bg1"/>
                </a:solidFill>
                <a:latin typeface="Karla" panose="020B0604020202020204" charset="0"/>
                <a:ea typeface="Karla" panose="020B0604020202020204" charset="0"/>
              </a:rPr>
              <a:t> in the character of grounds of decision to</a:t>
            </a:r>
          </a:p>
          <a:p>
            <a:r>
              <a:rPr lang="en-US" sz="900" dirty="0">
                <a:solidFill>
                  <a:schemeClr val="bg1"/>
                </a:solidFill>
                <a:latin typeface="Karla" panose="020B0604020202020204" charset="0"/>
                <a:ea typeface="Karla" panose="020B0604020202020204" charset="0"/>
              </a:rPr>
              <a:t>the formation of the several decrees pronounced by</a:t>
            </a:r>
          </a:p>
          <a:p>
            <a:r>
              <a:rPr lang="en-US" sz="900" dirty="0">
                <a:solidFill>
                  <a:schemeClr val="bg1"/>
                </a:solidFill>
                <a:latin typeface="Karla" panose="020B0604020202020204" charset="0"/>
                <a:ea typeface="Karla" panose="020B0604020202020204" charset="0"/>
              </a:rPr>
              <a:t>him.</a:t>
            </a:r>
          </a:p>
          <a:p>
            <a:r>
              <a:rPr lang="en-US" sz="900" dirty="0">
                <a:solidFill>
                  <a:schemeClr val="bg1"/>
                </a:solidFill>
                <a:latin typeface="Karla" panose="020B0604020202020204" charset="0"/>
                <a:ea typeface="Karla" panose="020B0604020202020204" charset="0"/>
              </a:rPr>
              <a:t>Art. 5. So not only all such discourses of the</a:t>
            </a:r>
          </a:p>
          <a:p>
            <a:r>
              <a:rPr lang="en-US" sz="900" dirty="0">
                <a:solidFill>
                  <a:schemeClr val="bg1"/>
                </a:solidFill>
                <a:latin typeface="Karla" panose="020B0604020202020204" charset="0"/>
                <a:ea typeface="Karla" panose="020B0604020202020204" charset="0"/>
              </a:rPr>
              <a:t>Judge as are in a direct way addressed to them.</a:t>
            </a:r>
          </a:p>
          <a:p>
            <a:r>
              <a:rPr lang="en-US" sz="900" dirty="0">
                <a:solidFill>
                  <a:schemeClr val="bg1"/>
                </a:solidFill>
                <a:latin typeface="Karla" panose="020B0604020202020204" charset="0"/>
                <a:ea typeface="Karla" panose="020B0604020202020204" charset="0"/>
              </a:rPr>
              <a:t>but moreover. all such as are addressed by him.</a:t>
            </a:r>
          </a:p>
          <a:p>
            <a:r>
              <a:rPr lang="en-US" sz="900" dirty="0">
                <a:solidFill>
                  <a:schemeClr val="bg1"/>
                </a:solidFill>
                <a:latin typeface="Karla" panose="020B0604020202020204" charset="0"/>
                <a:ea typeface="Karla" panose="020B0604020202020204" charset="0"/>
              </a:rPr>
              <a:t>on </a:t>
            </a:r>
          </a:p>
        </p:txBody>
      </p:sp>
      <p:cxnSp>
        <p:nvCxnSpPr>
          <p:cNvPr id="7" name="Straight Arrow Connector 6">
            <a:extLst>
              <a:ext uri="{FF2B5EF4-FFF2-40B4-BE49-F238E27FC236}">
                <a16:creationId xmlns:a16="http://schemas.microsoft.com/office/drawing/2014/main" id="{079AA66A-31F2-40C8-BFFC-07833DCFCFBD}"/>
              </a:ext>
            </a:extLst>
          </p:cNvPr>
          <p:cNvCxnSpPr>
            <a:cxnSpLocks/>
            <a:stCxn id="4" idx="3"/>
            <a:endCxn id="6" idx="1"/>
          </p:cNvCxnSpPr>
          <p:nvPr/>
        </p:nvCxnSpPr>
        <p:spPr>
          <a:xfrm flipV="1">
            <a:off x="3616812" y="2571750"/>
            <a:ext cx="1744550" cy="1"/>
          </a:xfrm>
          <a:prstGeom prst="straightConnector1">
            <a:avLst/>
          </a:prstGeom>
          <a:ln w="38100">
            <a:solidFill>
              <a:srgbClr val="00979D"/>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6A24B2C-41B6-415E-A9F9-36AB23981970}"/>
              </a:ext>
            </a:extLst>
          </p:cNvPr>
          <p:cNvPicPr>
            <a:picLocks noChangeAspect="1"/>
          </p:cNvPicPr>
          <p:nvPr/>
        </p:nvPicPr>
        <p:blipFill>
          <a:blip r:embed="rId3"/>
          <a:stretch>
            <a:fillRect/>
          </a:stretch>
        </p:blipFill>
        <p:spPr>
          <a:xfrm>
            <a:off x="469819" y="211794"/>
            <a:ext cx="3146993" cy="47199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Why do we need transcription?</a:t>
            </a:r>
            <a:endParaRPr dirty="0"/>
          </a:p>
        </p:txBody>
      </p:sp>
      <p:sp>
        <p:nvSpPr>
          <p:cNvPr id="138" name="Shape 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285750" indent="-285750"/>
            <a:r>
              <a:rPr lang="en-US" dirty="0"/>
              <a:t>There are millions of digitized documents</a:t>
            </a:r>
          </a:p>
          <a:p>
            <a:pPr marL="742950" lvl="1" indent="-285750">
              <a:spcBef>
                <a:spcPts val="0"/>
              </a:spcBef>
            </a:pPr>
            <a:r>
              <a:rPr lang="en-US" dirty="0"/>
              <a:t>Many libraries</a:t>
            </a:r>
          </a:p>
          <a:p>
            <a:pPr marL="742950" lvl="1" indent="-285750">
              <a:spcBef>
                <a:spcPts val="0"/>
              </a:spcBef>
            </a:pPr>
            <a:r>
              <a:rPr lang="en-US" dirty="0"/>
              <a:t>Businesses e.g. Google books</a:t>
            </a:r>
          </a:p>
          <a:p>
            <a:pPr marL="285750" indent="-285750"/>
            <a:r>
              <a:rPr lang="en-US" dirty="0"/>
              <a:t>Documents are not inherently searchable</a:t>
            </a:r>
          </a:p>
          <a:p>
            <a:pPr marL="285750" indent="-285750"/>
            <a:r>
              <a:rPr lang="en-US" dirty="0"/>
              <a:t>Documents have cultural and historical value</a:t>
            </a:r>
          </a:p>
        </p:txBody>
      </p:sp>
      <p:pic>
        <p:nvPicPr>
          <p:cNvPr id="3" name="Picture 2">
            <a:extLst>
              <a:ext uri="{FF2B5EF4-FFF2-40B4-BE49-F238E27FC236}">
                <a16:creationId xmlns:a16="http://schemas.microsoft.com/office/drawing/2014/main" id="{AF8B0D8F-B11D-48B4-998F-300A14235CF9}"/>
              </a:ext>
            </a:extLst>
          </p:cNvPr>
          <p:cNvPicPr>
            <a:picLocks noChangeAspect="1"/>
          </p:cNvPicPr>
          <p:nvPr/>
        </p:nvPicPr>
        <p:blipFill>
          <a:blip r:embed="rId3"/>
          <a:stretch>
            <a:fillRect/>
          </a:stretch>
        </p:blipFill>
        <p:spPr>
          <a:xfrm>
            <a:off x="4572000" y="3649625"/>
            <a:ext cx="2859930" cy="901653"/>
          </a:xfrm>
          <a:prstGeom prst="rect">
            <a:avLst/>
          </a:prstGeom>
        </p:spPr>
      </p:pic>
      <p:pic>
        <p:nvPicPr>
          <p:cNvPr id="4" name="Picture 3">
            <a:extLst>
              <a:ext uri="{FF2B5EF4-FFF2-40B4-BE49-F238E27FC236}">
                <a16:creationId xmlns:a16="http://schemas.microsoft.com/office/drawing/2014/main" id="{5FC78BEA-56AF-4571-9FE0-36A528E900A3}"/>
              </a:ext>
            </a:extLst>
          </p:cNvPr>
          <p:cNvPicPr>
            <a:picLocks noChangeAspect="1"/>
          </p:cNvPicPr>
          <p:nvPr/>
        </p:nvPicPr>
        <p:blipFill>
          <a:blip r:embed="rId4"/>
          <a:stretch>
            <a:fillRect/>
          </a:stretch>
        </p:blipFill>
        <p:spPr>
          <a:xfrm>
            <a:off x="1972365" y="3717637"/>
            <a:ext cx="1917898" cy="1244676"/>
          </a:xfrm>
          <a:prstGeom prst="rect">
            <a:avLst/>
          </a:prstGeom>
        </p:spPr>
      </p:pic>
      <p:pic>
        <p:nvPicPr>
          <p:cNvPr id="5" name="Picture 4">
            <a:extLst>
              <a:ext uri="{FF2B5EF4-FFF2-40B4-BE49-F238E27FC236}">
                <a16:creationId xmlns:a16="http://schemas.microsoft.com/office/drawing/2014/main" id="{17E1D894-D385-45BA-AA9D-8457F1051F11}"/>
              </a:ext>
            </a:extLst>
          </p:cNvPr>
          <p:cNvPicPr>
            <a:picLocks noChangeAspect="1"/>
          </p:cNvPicPr>
          <p:nvPr/>
        </p:nvPicPr>
        <p:blipFill>
          <a:blip r:embed="rId5"/>
          <a:stretch>
            <a:fillRect/>
          </a:stretch>
        </p:blipFill>
        <p:spPr>
          <a:xfrm>
            <a:off x="2183618" y="3379714"/>
            <a:ext cx="1495391" cy="341540"/>
          </a:xfrm>
          <a:prstGeom prst="rect">
            <a:avLst/>
          </a:prstGeom>
        </p:spPr>
      </p:pic>
      <p:pic>
        <p:nvPicPr>
          <p:cNvPr id="1026" name="Picture 2" descr="https://upload.wikimedia.org/wikipedia/commons/e/e6/P._63_genealogy_and_history_from_Adam_and_Eve_to_Asclobitotus_%28unfinished%29.jpg">
            <a:extLst>
              <a:ext uri="{FF2B5EF4-FFF2-40B4-BE49-F238E27FC236}">
                <a16:creationId xmlns:a16="http://schemas.microsoft.com/office/drawing/2014/main" id="{B1555526-778A-4BAF-85E7-9B1161B840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2009" y="563956"/>
            <a:ext cx="2012303" cy="27256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DDC430C-1739-40F8-9359-FB75DF27A778}"/>
              </a:ext>
            </a:extLst>
          </p:cNvPr>
          <p:cNvSpPr/>
          <p:nvPr/>
        </p:nvSpPr>
        <p:spPr>
          <a:xfrm>
            <a:off x="6528487" y="3281807"/>
            <a:ext cx="2557849" cy="246221"/>
          </a:xfrm>
          <a:prstGeom prst="rect">
            <a:avLst/>
          </a:prstGeom>
        </p:spPr>
        <p:txBody>
          <a:bodyPr wrap="square">
            <a:spAutoFit/>
          </a:bodyPr>
          <a:lstStyle/>
          <a:p>
            <a:r>
              <a:rPr lang="en-US" sz="500" dirty="0">
                <a:solidFill>
                  <a:schemeClr val="bg1"/>
                </a:solidFill>
              </a:rPr>
              <a:t>By </a:t>
            </a:r>
            <a:r>
              <a:rPr lang="en-US" sz="500" dirty="0" err="1">
                <a:solidFill>
                  <a:schemeClr val="bg1"/>
                </a:solidFill>
              </a:rPr>
              <a:t>Gutun</a:t>
            </a:r>
            <a:r>
              <a:rPr lang="en-US" sz="500" dirty="0">
                <a:solidFill>
                  <a:schemeClr val="bg1"/>
                </a:solidFill>
              </a:rPr>
              <a:t> </a:t>
            </a:r>
            <a:r>
              <a:rPr lang="en-US" sz="500" dirty="0" err="1">
                <a:solidFill>
                  <a:schemeClr val="bg1"/>
                </a:solidFill>
              </a:rPr>
              <a:t>Owain</a:t>
            </a:r>
            <a:r>
              <a:rPr lang="en-US" sz="500" dirty="0">
                <a:solidFill>
                  <a:schemeClr val="bg1"/>
                </a:solidFill>
              </a:rPr>
              <a:t> - National Library of Wales, CC0, https://commons.wikimedia.org/w/index.php?curid=44768583</a:t>
            </a:r>
          </a:p>
        </p:txBody>
      </p:sp>
    </p:spTree>
    <p:extLst>
      <p:ext uri="{BB962C8B-B14F-4D97-AF65-F5344CB8AC3E}">
        <p14:creationId xmlns:p14="http://schemas.microsoft.com/office/powerpoint/2010/main" val="117906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2773</TotalTime>
  <Words>2227</Words>
  <Application>Microsoft Office PowerPoint</Application>
  <PresentationFormat>On-screen Show (16:9)</PresentationFormat>
  <Paragraphs>417</Paragraphs>
  <Slides>48</Slides>
  <Notes>45</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Streamline</vt:lpstr>
      <vt:lpstr>Combining Human and Machine Transcriptions on the Zooniverse Platform</vt:lpstr>
      <vt:lpstr>Overview</vt:lpstr>
      <vt:lpstr>Background</vt:lpstr>
      <vt:lpstr>About Me</vt:lpstr>
      <vt:lpstr>About Zooniverse</vt:lpstr>
      <vt:lpstr>What is transcription?</vt:lpstr>
      <vt:lpstr>What is transcription?</vt:lpstr>
      <vt:lpstr>PowerPoint Presentation</vt:lpstr>
      <vt:lpstr>Why do we need transcription?</vt:lpstr>
      <vt:lpstr>How do we get transcriptions?</vt:lpstr>
      <vt:lpstr>How do we get transcriptions?</vt:lpstr>
      <vt:lpstr>Why Doesn't OCR work?</vt:lpstr>
      <vt:lpstr>Transcription approaches</vt:lpstr>
      <vt:lpstr>Crowdsourcing</vt:lpstr>
      <vt:lpstr>PowerPoint Presentation</vt:lpstr>
      <vt:lpstr>Machine transcription</vt:lpstr>
      <vt:lpstr>Project Goal: Combine humans and machines to make transcription more efficient and accurate than either can be on their own.</vt:lpstr>
      <vt:lpstr>Handwriting recognition model</vt:lpstr>
      <vt:lpstr>Text Segmentation</vt:lpstr>
      <vt:lpstr>PowerPoint Presentation</vt:lpstr>
      <vt:lpstr>Neural Network Architecture</vt:lpstr>
      <vt:lpstr>PowerPoint Presentation</vt:lpstr>
      <vt:lpstr>Convolutional Neural Networks</vt:lpstr>
      <vt:lpstr>PowerPoint Presentation</vt:lpstr>
      <vt:lpstr>Long Short-Term Memory Units</vt:lpstr>
      <vt:lpstr>PowerPoint Presentation</vt:lpstr>
      <vt:lpstr>Connectionist Temporal Classification Loss</vt:lpstr>
      <vt:lpstr>PowerPoint Presentation</vt:lpstr>
      <vt:lpstr>Model training</vt:lpstr>
      <vt:lpstr>Online training – on Anti-Slavery Manuscripts</vt:lpstr>
      <vt:lpstr>Results</vt:lpstr>
      <vt:lpstr>Character Error Rate (CER)</vt:lpstr>
      <vt:lpstr>Pre-training</vt:lpstr>
      <vt:lpstr>Online experiment</vt:lpstr>
      <vt:lpstr>PowerPoint Presentation</vt:lpstr>
      <vt:lpstr>PowerPoint Presentation</vt:lpstr>
      <vt:lpstr>Next Steps</vt:lpstr>
      <vt:lpstr>Zooniverse Incorporation</vt:lpstr>
      <vt:lpstr>Online Training</vt:lpstr>
      <vt:lpstr>Online Training with Feedback Loop</vt:lpstr>
      <vt:lpstr>Why the feedback loop?</vt:lpstr>
      <vt:lpstr>More Reading</vt:lpstr>
      <vt:lpstr>References</vt:lpstr>
      <vt:lpstr>Acknowledgments</vt:lpstr>
      <vt:lpstr>Thank you!</vt:lpstr>
      <vt:lpstr>Questions?</vt:lpstr>
      <vt:lpstr>Interactive session</vt:lpstr>
      <vt:lpstr>Interactive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Combining Human and Machine Transcriptions on the Zooniverse Platform</dc:title>
  <cp:lastModifiedBy>Daniel.Hanson</cp:lastModifiedBy>
  <cp:revision>398</cp:revision>
  <dcterms:modified xsi:type="dcterms:W3CDTF">2018-09-22T01:34:26Z</dcterms:modified>
</cp:coreProperties>
</file>